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696" r:id="rId3"/>
    <p:sldMasterId id="2147483708" r:id="rId4"/>
    <p:sldMasterId id="2147483720" r:id="rId5"/>
    <p:sldMasterId id="2147483732" r:id="rId6"/>
  </p:sldMasterIdLst>
  <p:notesMasterIdLst>
    <p:notesMasterId r:id="rId143"/>
  </p:notesMasterIdLst>
  <p:sldIdLst>
    <p:sldId id="256" r:id="rId7"/>
    <p:sldId id="257" r:id="rId8"/>
    <p:sldId id="262" r:id="rId9"/>
    <p:sldId id="265" r:id="rId10"/>
    <p:sldId id="268" r:id="rId11"/>
    <p:sldId id="271" r:id="rId12"/>
    <p:sldId id="274" r:id="rId13"/>
    <p:sldId id="277" r:id="rId14"/>
    <p:sldId id="280" r:id="rId15"/>
    <p:sldId id="283" r:id="rId16"/>
    <p:sldId id="286" r:id="rId17"/>
    <p:sldId id="289" r:id="rId18"/>
    <p:sldId id="292" r:id="rId19"/>
    <p:sldId id="295" r:id="rId20"/>
    <p:sldId id="298" r:id="rId21"/>
    <p:sldId id="301" r:id="rId22"/>
    <p:sldId id="304" r:id="rId23"/>
    <p:sldId id="307" r:id="rId24"/>
    <p:sldId id="310" r:id="rId25"/>
    <p:sldId id="313" r:id="rId26"/>
    <p:sldId id="316" r:id="rId27"/>
    <p:sldId id="319" r:id="rId28"/>
    <p:sldId id="322" r:id="rId29"/>
    <p:sldId id="325" r:id="rId30"/>
    <p:sldId id="328" r:id="rId31"/>
    <p:sldId id="331" r:id="rId32"/>
    <p:sldId id="334" r:id="rId33"/>
    <p:sldId id="337" r:id="rId34"/>
    <p:sldId id="340" r:id="rId35"/>
    <p:sldId id="343" r:id="rId36"/>
    <p:sldId id="346" r:id="rId37"/>
    <p:sldId id="349" r:id="rId38"/>
    <p:sldId id="352" r:id="rId39"/>
    <p:sldId id="355" r:id="rId40"/>
    <p:sldId id="358" r:id="rId41"/>
    <p:sldId id="361" r:id="rId42"/>
    <p:sldId id="364" r:id="rId43"/>
    <p:sldId id="367" r:id="rId44"/>
    <p:sldId id="370" r:id="rId45"/>
    <p:sldId id="373" r:id="rId46"/>
    <p:sldId id="376" r:id="rId47"/>
    <p:sldId id="379" r:id="rId48"/>
    <p:sldId id="382" r:id="rId49"/>
    <p:sldId id="385" r:id="rId50"/>
    <p:sldId id="388" r:id="rId51"/>
    <p:sldId id="391" r:id="rId52"/>
    <p:sldId id="394" r:id="rId53"/>
    <p:sldId id="397" r:id="rId54"/>
    <p:sldId id="400" r:id="rId55"/>
    <p:sldId id="403" r:id="rId56"/>
    <p:sldId id="406" r:id="rId57"/>
    <p:sldId id="409" r:id="rId58"/>
    <p:sldId id="412" r:id="rId59"/>
    <p:sldId id="415" r:id="rId60"/>
    <p:sldId id="418" r:id="rId61"/>
    <p:sldId id="421" r:id="rId62"/>
    <p:sldId id="424" r:id="rId63"/>
    <p:sldId id="427" r:id="rId64"/>
    <p:sldId id="430" r:id="rId65"/>
    <p:sldId id="433" r:id="rId66"/>
    <p:sldId id="436" r:id="rId67"/>
    <p:sldId id="439" r:id="rId68"/>
    <p:sldId id="442" r:id="rId69"/>
    <p:sldId id="445" r:id="rId70"/>
    <p:sldId id="448" r:id="rId71"/>
    <p:sldId id="451" r:id="rId72"/>
    <p:sldId id="454" r:id="rId73"/>
    <p:sldId id="457" r:id="rId74"/>
    <p:sldId id="460" r:id="rId75"/>
    <p:sldId id="463" r:id="rId76"/>
    <p:sldId id="466" r:id="rId77"/>
    <p:sldId id="469" r:id="rId78"/>
    <p:sldId id="472" r:id="rId79"/>
    <p:sldId id="475" r:id="rId80"/>
    <p:sldId id="478" r:id="rId81"/>
    <p:sldId id="481" r:id="rId82"/>
    <p:sldId id="484" r:id="rId83"/>
    <p:sldId id="487" r:id="rId84"/>
    <p:sldId id="490" r:id="rId85"/>
    <p:sldId id="493" r:id="rId86"/>
    <p:sldId id="496" r:id="rId87"/>
    <p:sldId id="499" r:id="rId88"/>
    <p:sldId id="502" r:id="rId89"/>
    <p:sldId id="505" r:id="rId90"/>
    <p:sldId id="508" r:id="rId91"/>
    <p:sldId id="511" r:id="rId92"/>
    <p:sldId id="514" r:id="rId93"/>
    <p:sldId id="517" r:id="rId94"/>
    <p:sldId id="520" r:id="rId95"/>
    <p:sldId id="523" r:id="rId96"/>
    <p:sldId id="526" r:id="rId97"/>
    <p:sldId id="529" r:id="rId98"/>
    <p:sldId id="532" r:id="rId99"/>
    <p:sldId id="535" r:id="rId100"/>
    <p:sldId id="538" r:id="rId101"/>
    <p:sldId id="541" r:id="rId102"/>
    <p:sldId id="544" r:id="rId103"/>
    <p:sldId id="547" r:id="rId104"/>
    <p:sldId id="550" r:id="rId105"/>
    <p:sldId id="553" r:id="rId106"/>
    <p:sldId id="556" r:id="rId107"/>
    <p:sldId id="559" r:id="rId108"/>
    <p:sldId id="562" r:id="rId109"/>
    <p:sldId id="565" r:id="rId110"/>
    <p:sldId id="568" r:id="rId111"/>
    <p:sldId id="571" r:id="rId112"/>
    <p:sldId id="574" r:id="rId113"/>
    <p:sldId id="577" r:id="rId114"/>
    <p:sldId id="580" r:id="rId115"/>
    <p:sldId id="583" r:id="rId116"/>
    <p:sldId id="586" r:id="rId117"/>
    <p:sldId id="589" r:id="rId118"/>
    <p:sldId id="592" r:id="rId119"/>
    <p:sldId id="595" r:id="rId120"/>
    <p:sldId id="598" r:id="rId121"/>
    <p:sldId id="601" r:id="rId122"/>
    <p:sldId id="604" r:id="rId123"/>
    <p:sldId id="607" r:id="rId124"/>
    <p:sldId id="610" r:id="rId125"/>
    <p:sldId id="613" r:id="rId126"/>
    <p:sldId id="616" r:id="rId127"/>
    <p:sldId id="619" r:id="rId128"/>
    <p:sldId id="622" r:id="rId129"/>
    <p:sldId id="625" r:id="rId130"/>
    <p:sldId id="628" r:id="rId131"/>
    <p:sldId id="631" r:id="rId132"/>
    <p:sldId id="634" r:id="rId133"/>
    <p:sldId id="637" r:id="rId134"/>
    <p:sldId id="640" r:id="rId135"/>
    <p:sldId id="643" r:id="rId136"/>
    <p:sldId id="646" r:id="rId137"/>
    <p:sldId id="649" r:id="rId138"/>
    <p:sldId id="652" r:id="rId139"/>
    <p:sldId id="655" r:id="rId140"/>
    <p:sldId id="658" r:id="rId141"/>
    <p:sldId id="661" r:id="rId142"/>
  </p:sldIdLst>
  <p:sldSz cx="10696575" cy="7562850"/>
  <p:notesSz cx="7562850" cy="10696575"/>
  <p:custDataLst>
    <p:tags r:id="rId1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27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AAC5F-041C-4AB1-B185-6E5281A392B7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59841-E157-4408-BB37-DE6EBF43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021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59841-E157-4408-BB37-DE6EBF43EECF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2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59841-E157-4408-BB37-DE6EBF43EECF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6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59841-E157-4408-BB37-DE6EBF43EECF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4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122" y="1566257"/>
            <a:ext cx="4546045" cy="108074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243" y="2857077"/>
            <a:ext cx="3743801" cy="12884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7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4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2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9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7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4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1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3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4993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ko-KR" altLang="en-US"/>
              <a:t>마스터 텍스트 스타일을 편집하려면 클릭</a:t>
            </a:r>
          </a:p>
          <a:p>
            <a:pPr lvl="1">
              <a:buChar char="•"/>
            </a:pPr>
            <a:r>
              <a:rPr lang="ko-KR" altLang="en-US"/>
              <a:t>두 번째 수준</a:t>
            </a:r>
          </a:p>
          <a:p>
            <a:pPr lvl="2">
              <a:buChar char="•"/>
            </a:pPr>
            <a:r>
              <a:rPr lang="ko-KR" altLang="en-US"/>
              <a:t>세 번째 수준</a:t>
            </a:r>
          </a:p>
          <a:p>
            <a:pPr lvl="3">
              <a:buChar char="•"/>
            </a:pPr>
            <a:r>
              <a:rPr lang="ko-KR" altLang="en-US"/>
              <a:t>네 번째 수준</a:t>
            </a:r>
          </a:p>
          <a:p>
            <a:pPr lvl="4">
              <a:buChar char="•"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480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78" y="3239888"/>
            <a:ext cx="4546045" cy="1001377"/>
          </a:xfrm>
        </p:spPr>
        <p:txBody>
          <a:bodyPr anchor="t"/>
          <a:lstStyle>
            <a:lvl1pPr algn="l">
              <a:defRPr sz="234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478" y="2136972"/>
            <a:ext cx="4546045" cy="1102915"/>
          </a:xfrm>
        </p:spPr>
        <p:txBody>
          <a:bodyPr anchor="b"/>
          <a:lstStyle>
            <a:lvl1pPr marL="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1pPr>
            <a:lvl2pPr marL="267414" indent="0">
              <a:buNone/>
              <a:defRPr sz="1053">
                <a:solidFill>
                  <a:schemeClr val="tx1">
                    <a:tint val="75000"/>
                  </a:schemeClr>
                </a:solidFill>
              </a:defRPr>
            </a:lvl2pPr>
            <a:lvl3pPr marL="534829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3pPr>
            <a:lvl4pPr marL="802243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4pPr>
            <a:lvl5pPr marL="1069658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5pPr>
            <a:lvl6pPr marL="1337072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6pPr>
            <a:lvl7pPr marL="1604486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7pPr>
            <a:lvl8pPr marL="1871901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8pPr>
            <a:lvl9pPr marL="2139315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2552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414" y="1176443"/>
            <a:ext cx="2362160" cy="3327421"/>
          </a:xfrm>
        </p:spPr>
        <p:txBody>
          <a:bodyPr/>
          <a:lstStyle>
            <a:lvl1pPr>
              <a:defRPr sz="1638"/>
            </a:lvl1pPr>
            <a:lvl2pPr>
              <a:defRPr sz="1404"/>
            </a:lvl2pPr>
            <a:lvl3pPr>
              <a:defRPr sz="1170"/>
            </a:lvl3pPr>
            <a:lvl4pPr>
              <a:defRPr sz="1053"/>
            </a:lvl4pPr>
            <a:lvl5pPr>
              <a:defRPr sz="1053"/>
            </a:lvl5pPr>
            <a:lvl6pPr>
              <a:defRPr sz="1053"/>
            </a:lvl6pPr>
            <a:lvl7pPr>
              <a:defRPr sz="1053"/>
            </a:lvl7pPr>
            <a:lvl8pPr>
              <a:defRPr sz="1053"/>
            </a:lvl8pPr>
            <a:lvl9pPr>
              <a:defRPr sz="105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18713" y="1176443"/>
            <a:ext cx="2362160" cy="3327421"/>
          </a:xfrm>
        </p:spPr>
        <p:txBody>
          <a:bodyPr/>
          <a:lstStyle>
            <a:lvl1pPr>
              <a:defRPr sz="1638"/>
            </a:lvl1pPr>
            <a:lvl2pPr>
              <a:defRPr sz="1404"/>
            </a:lvl2pPr>
            <a:lvl3pPr>
              <a:defRPr sz="1170"/>
            </a:lvl3pPr>
            <a:lvl4pPr>
              <a:defRPr sz="1053"/>
            </a:lvl4pPr>
            <a:lvl5pPr>
              <a:defRPr sz="1053"/>
            </a:lvl5pPr>
            <a:lvl6pPr>
              <a:defRPr sz="1053"/>
            </a:lvl6pPr>
            <a:lvl7pPr>
              <a:defRPr sz="1053"/>
            </a:lvl7pPr>
            <a:lvl8pPr>
              <a:defRPr sz="1053"/>
            </a:lvl8pPr>
            <a:lvl9pPr>
              <a:defRPr sz="105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3568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14" y="1128592"/>
            <a:ext cx="2363089" cy="470344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414" indent="0">
              <a:buNone/>
              <a:defRPr sz="1170" b="1"/>
            </a:lvl2pPr>
            <a:lvl3pPr marL="534829" indent="0">
              <a:buNone/>
              <a:defRPr sz="1053" b="1"/>
            </a:lvl3pPr>
            <a:lvl4pPr marL="802243" indent="0">
              <a:buNone/>
              <a:defRPr sz="936" b="1"/>
            </a:lvl4pPr>
            <a:lvl5pPr marL="1069658" indent="0">
              <a:buNone/>
              <a:defRPr sz="936" b="1"/>
            </a:lvl5pPr>
            <a:lvl6pPr marL="1337072" indent="0">
              <a:buNone/>
              <a:defRPr sz="936" b="1"/>
            </a:lvl6pPr>
            <a:lvl7pPr marL="1604486" indent="0">
              <a:buNone/>
              <a:defRPr sz="936" b="1"/>
            </a:lvl7pPr>
            <a:lvl8pPr marL="1871901" indent="0">
              <a:buNone/>
              <a:defRPr sz="936" b="1"/>
            </a:lvl8pPr>
            <a:lvl9pPr marL="2139315" indent="0">
              <a:buNone/>
              <a:defRPr sz="93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414" y="1598936"/>
            <a:ext cx="2363089" cy="2904928"/>
          </a:xfrm>
        </p:spPr>
        <p:txBody>
          <a:bodyPr/>
          <a:lstStyle>
            <a:lvl1pPr>
              <a:defRPr sz="1404"/>
            </a:lvl1pPr>
            <a:lvl2pPr>
              <a:defRPr sz="1170"/>
            </a:lvl2pPr>
            <a:lvl3pPr>
              <a:defRPr sz="1053"/>
            </a:lvl3pPr>
            <a:lvl4pPr>
              <a:defRPr sz="936"/>
            </a:lvl4pPr>
            <a:lvl5pPr>
              <a:defRPr sz="936"/>
            </a:lvl5pPr>
            <a:lvl6pPr>
              <a:defRPr sz="936"/>
            </a:lvl6pPr>
            <a:lvl7pPr>
              <a:defRPr sz="936"/>
            </a:lvl7pPr>
            <a:lvl8pPr>
              <a:defRPr sz="936"/>
            </a:lvl8pPr>
            <a:lvl9pPr>
              <a:defRPr sz="93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16856" y="1128592"/>
            <a:ext cx="2364017" cy="470344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414" indent="0">
              <a:buNone/>
              <a:defRPr sz="1170" b="1"/>
            </a:lvl2pPr>
            <a:lvl3pPr marL="534829" indent="0">
              <a:buNone/>
              <a:defRPr sz="1053" b="1"/>
            </a:lvl3pPr>
            <a:lvl4pPr marL="802243" indent="0">
              <a:buNone/>
              <a:defRPr sz="936" b="1"/>
            </a:lvl4pPr>
            <a:lvl5pPr marL="1069658" indent="0">
              <a:buNone/>
              <a:defRPr sz="936" b="1"/>
            </a:lvl5pPr>
            <a:lvl6pPr marL="1337072" indent="0">
              <a:buNone/>
              <a:defRPr sz="936" b="1"/>
            </a:lvl6pPr>
            <a:lvl7pPr marL="1604486" indent="0">
              <a:buNone/>
              <a:defRPr sz="936" b="1"/>
            </a:lvl7pPr>
            <a:lvl8pPr marL="1871901" indent="0">
              <a:buNone/>
              <a:defRPr sz="936" b="1"/>
            </a:lvl8pPr>
            <a:lvl9pPr marL="2139315" indent="0">
              <a:buNone/>
              <a:defRPr sz="93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16856" y="1598936"/>
            <a:ext cx="2364017" cy="2904928"/>
          </a:xfrm>
        </p:spPr>
        <p:txBody>
          <a:bodyPr/>
          <a:lstStyle>
            <a:lvl1pPr>
              <a:defRPr sz="1404"/>
            </a:lvl1pPr>
            <a:lvl2pPr>
              <a:defRPr sz="1170"/>
            </a:lvl2pPr>
            <a:lvl3pPr>
              <a:defRPr sz="1053"/>
            </a:lvl3pPr>
            <a:lvl4pPr>
              <a:defRPr sz="936"/>
            </a:lvl4pPr>
            <a:lvl5pPr>
              <a:defRPr sz="936"/>
            </a:lvl5pPr>
            <a:lvl6pPr>
              <a:defRPr sz="936"/>
            </a:lvl6pPr>
            <a:lvl7pPr>
              <a:defRPr sz="936"/>
            </a:lvl7pPr>
            <a:lvl8pPr>
              <a:defRPr sz="936"/>
            </a:lvl8pPr>
            <a:lvl9pPr>
              <a:defRPr sz="93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9440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578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5527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414" y="200742"/>
            <a:ext cx="1759550" cy="854322"/>
          </a:xfrm>
        </p:spPr>
        <p:txBody>
          <a:bodyPr anchor="b"/>
          <a:lstStyle>
            <a:lvl1pPr algn="l">
              <a:defRPr sz="117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1032" y="200742"/>
            <a:ext cx="2989841" cy="4303122"/>
          </a:xfrm>
        </p:spPr>
        <p:txBody>
          <a:bodyPr/>
          <a:lstStyle>
            <a:lvl1pPr>
              <a:defRPr sz="1872"/>
            </a:lvl1pPr>
            <a:lvl2pPr>
              <a:defRPr sz="1638"/>
            </a:lvl2pPr>
            <a:lvl3pPr>
              <a:defRPr sz="1404"/>
            </a:lvl3pPr>
            <a:lvl4pPr>
              <a:defRPr sz="1170"/>
            </a:lvl4pPr>
            <a:lvl5pPr>
              <a:defRPr sz="1170"/>
            </a:lvl5pPr>
            <a:lvl6pPr>
              <a:defRPr sz="1170"/>
            </a:lvl6pPr>
            <a:lvl7pPr>
              <a:defRPr sz="1170"/>
            </a:lvl7pPr>
            <a:lvl8pPr>
              <a:defRPr sz="1170"/>
            </a:lvl8pPr>
            <a:lvl9pPr>
              <a:defRPr sz="117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7414" y="1055064"/>
            <a:ext cx="1759550" cy="3448800"/>
          </a:xfrm>
        </p:spPr>
        <p:txBody>
          <a:bodyPr/>
          <a:lstStyle>
            <a:lvl1pPr marL="0" indent="0">
              <a:buNone/>
              <a:defRPr sz="819"/>
            </a:lvl1pPr>
            <a:lvl2pPr marL="267414" indent="0">
              <a:buNone/>
              <a:defRPr sz="702"/>
            </a:lvl2pPr>
            <a:lvl3pPr marL="534829" indent="0">
              <a:buNone/>
              <a:defRPr sz="585"/>
            </a:lvl3pPr>
            <a:lvl4pPr marL="802243" indent="0">
              <a:buNone/>
              <a:defRPr sz="526"/>
            </a:lvl4pPr>
            <a:lvl5pPr marL="1069658" indent="0">
              <a:buNone/>
              <a:defRPr sz="526"/>
            </a:lvl5pPr>
            <a:lvl6pPr marL="1337072" indent="0">
              <a:buNone/>
              <a:defRPr sz="526"/>
            </a:lvl6pPr>
            <a:lvl7pPr marL="1604486" indent="0">
              <a:buNone/>
              <a:defRPr sz="526"/>
            </a:lvl7pPr>
            <a:lvl8pPr marL="1871901" indent="0">
              <a:buNone/>
              <a:defRPr sz="526"/>
            </a:lvl8pPr>
            <a:lvl9pPr marL="2139315" indent="0">
              <a:buNone/>
              <a:defRPr sz="52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3089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302" y="3529330"/>
            <a:ext cx="3208973" cy="416657"/>
          </a:xfrm>
        </p:spPr>
        <p:txBody>
          <a:bodyPr anchor="b"/>
          <a:lstStyle>
            <a:lvl1pPr algn="l">
              <a:defRPr sz="117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48302" y="450503"/>
            <a:ext cx="3208973" cy="3025140"/>
          </a:xfrm>
        </p:spPr>
        <p:txBody>
          <a:bodyPr/>
          <a:lstStyle>
            <a:lvl1pPr marL="0" indent="0">
              <a:buNone/>
              <a:defRPr sz="1872"/>
            </a:lvl1pPr>
            <a:lvl2pPr marL="267414" indent="0">
              <a:buNone/>
              <a:defRPr sz="1638"/>
            </a:lvl2pPr>
            <a:lvl3pPr marL="534829" indent="0">
              <a:buNone/>
              <a:defRPr sz="1404"/>
            </a:lvl3pPr>
            <a:lvl4pPr marL="802243" indent="0">
              <a:buNone/>
              <a:defRPr sz="1170"/>
            </a:lvl4pPr>
            <a:lvl5pPr marL="1069658" indent="0">
              <a:buNone/>
              <a:defRPr sz="1170"/>
            </a:lvl5pPr>
            <a:lvl6pPr marL="1337072" indent="0">
              <a:buNone/>
              <a:defRPr sz="1170"/>
            </a:lvl6pPr>
            <a:lvl7pPr marL="1604486" indent="0">
              <a:buNone/>
              <a:defRPr sz="1170"/>
            </a:lvl7pPr>
            <a:lvl8pPr marL="1871901" indent="0">
              <a:buNone/>
              <a:defRPr sz="1170"/>
            </a:lvl8pPr>
            <a:lvl9pPr marL="2139315" indent="0">
              <a:buNone/>
              <a:defRPr sz="117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8302" y="3945987"/>
            <a:ext cx="3208973" cy="591723"/>
          </a:xfrm>
        </p:spPr>
        <p:txBody>
          <a:bodyPr/>
          <a:lstStyle>
            <a:lvl1pPr marL="0" indent="0">
              <a:buNone/>
              <a:defRPr sz="819"/>
            </a:lvl1pPr>
            <a:lvl2pPr marL="267414" indent="0">
              <a:buNone/>
              <a:defRPr sz="702"/>
            </a:lvl2pPr>
            <a:lvl3pPr marL="534829" indent="0">
              <a:buNone/>
              <a:defRPr sz="585"/>
            </a:lvl3pPr>
            <a:lvl4pPr marL="802243" indent="0">
              <a:buNone/>
              <a:defRPr sz="526"/>
            </a:lvl4pPr>
            <a:lvl5pPr marL="1069658" indent="0">
              <a:buNone/>
              <a:defRPr sz="526"/>
            </a:lvl5pPr>
            <a:lvl6pPr marL="1337072" indent="0">
              <a:buNone/>
              <a:defRPr sz="526"/>
            </a:lvl6pPr>
            <a:lvl7pPr marL="1604486" indent="0">
              <a:buNone/>
              <a:defRPr sz="526"/>
            </a:lvl7pPr>
            <a:lvl8pPr marL="1871901" indent="0">
              <a:buNone/>
              <a:defRPr sz="526"/>
            </a:lvl8pPr>
            <a:lvl9pPr marL="2139315" indent="0">
              <a:buNone/>
              <a:defRPr sz="52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215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4010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77509" y="201910"/>
            <a:ext cx="1203365" cy="430195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414" y="201910"/>
            <a:ext cx="3520956" cy="430195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5793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63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27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1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54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18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82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4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899"/>
            <a:ext cx="7772401" cy="1362075"/>
          </a:xfrm>
        </p:spPr>
        <p:txBody>
          <a:bodyPr anchor="t"/>
          <a:lstStyle>
            <a:lvl1pPr algn="l">
              <a:defRPr sz="318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7"/>
          </a:xfrm>
        </p:spPr>
        <p:txBody>
          <a:bodyPr anchor="b"/>
          <a:lstStyle>
            <a:lvl1pPr marL="0" indent="0">
              <a:buNone/>
              <a:defRPr sz="1591">
                <a:solidFill>
                  <a:schemeClr val="tx1">
                    <a:tint val="75000"/>
                  </a:schemeClr>
                </a:solidFill>
              </a:defRPr>
            </a:lvl1pPr>
            <a:lvl2pPr marL="363737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2pPr>
            <a:lvl3pPr marL="727475" indent="0">
              <a:buNone/>
              <a:defRPr sz="1273">
                <a:solidFill>
                  <a:schemeClr val="tx1">
                    <a:tint val="75000"/>
                  </a:schemeClr>
                </a:solidFill>
              </a:defRPr>
            </a:lvl3pPr>
            <a:lvl4pPr marL="1091212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4pPr>
            <a:lvl5pPr marL="1454950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5pPr>
            <a:lvl6pPr marL="1818687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6pPr>
            <a:lvl7pPr marL="2182425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7pPr>
            <a:lvl8pPr marL="2546162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8pPr>
            <a:lvl9pPr marL="2909900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228"/>
            </a:lvl1pPr>
            <a:lvl2pPr>
              <a:defRPr sz="1909"/>
            </a:lvl2pPr>
            <a:lvl3pPr>
              <a:defRPr sz="1591"/>
            </a:lvl3pPr>
            <a:lvl4pPr>
              <a:defRPr sz="1432"/>
            </a:lvl4pPr>
            <a:lvl5pPr>
              <a:defRPr sz="1432"/>
            </a:lvl5pPr>
            <a:lvl6pPr>
              <a:defRPr sz="1432"/>
            </a:lvl6pPr>
            <a:lvl7pPr>
              <a:defRPr sz="1432"/>
            </a:lvl7pPr>
            <a:lvl8pPr>
              <a:defRPr sz="1432"/>
            </a:lvl8pPr>
            <a:lvl9pPr>
              <a:defRPr sz="14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228"/>
            </a:lvl1pPr>
            <a:lvl2pPr>
              <a:defRPr sz="1909"/>
            </a:lvl2pPr>
            <a:lvl3pPr>
              <a:defRPr sz="1591"/>
            </a:lvl3pPr>
            <a:lvl4pPr>
              <a:defRPr sz="1432"/>
            </a:lvl4pPr>
            <a:lvl5pPr>
              <a:defRPr sz="1432"/>
            </a:lvl5pPr>
            <a:lvl6pPr>
              <a:defRPr sz="1432"/>
            </a:lvl6pPr>
            <a:lvl7pPr>
              <a:defRPr sz="1432"/>
            </a:lvl7pPr>
            <a:lvl8pPr>
              <a:defRPr sz="1432"/>
            </a:lvl8pPr>
            <a:lvl9pPr>
              <a:defRPr sz="14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909" b="1"/>
            </a:lvl1pPr>
            <a:lvl2pPr marL="363737" indent="0">
              <a:buNone/>
              <a:defRPr sz="1591" b="1"/>
            </a:lvl2pPr>
            <a:lvl3pPr marL="727475" indent="0">
              <a:buNone/>
              <a:defRPr sz="1432" b="1"/>
            </a:lvl3pPr>
            <a:lvl4pPr marL="1091212" indent="0">
              <a:buNone/>
              <a:defRPr sz="1273" b="1"/>
            </a:lvl4pPr>
            <a:lvl5pPr marL="1454950" indent="0">
              <a:buNone/>
              <a:defRPr sz="1273" b="1"/>
            </a:lvl5pPr>
            <a:lvl6pPr marL="1818687" indent="0">
              <a:buNone/>
              <a:defRPr sz="1273" b="1"/>
            </a:lvl6pPr>
            <a:lvl7pPr marL="2182425" indent="0">
              <a:buNone/>
              <a:defRPr sz="1273" b="1"/>
            </a:lvl7pPr>
            <a:lvl8pPr marL="2546162" indent="0">
              <a:buNone/>
              <a:defRPr sz="1273" b="1"/>
            </a:lvl8pPr>
            <a:lvl9pPr marL="2909900" indent="0">
              <a:buNone/>
              <a:defRPr sz="12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909"/>
            </a:lvl1pPr>
            <a:lvl2pPr>
              <a:defRPr sz="1591"/>
            </a:lvl2pPr>
            <a:lvl3pPr>
              <a:defRPr sz="1432"/>
            </a:lvl3pPr>
            <a:lvl4pPr>
              <a:defRPr sz="1273"/>
            </a:lvl4pPr>
            <a:lvl5pPr>
              <a:defRPr sz="1273"/>
            </a:lvl5pPr>
            <a:lvl6pPr>
              <a:defRPr sz="1273"/>
            </a:lvl6pPr>
            <a:lvl7pPr>
              <a:defRPr sz="1273"/>
            </a:lvl7pPr>
            <a:lvl8pPr>
              <a:defRPr sz="1273"/>
            </a:lvl8pPr>
            <a:lvl9pPr>
              <a:defRPr sz="12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909" b="1"/>
            </a:lvl1pPr>
            <a:lvl2pPr marL="363737" indent="0">
              <a:buNone/>
              <a:defRPr sz="1591" b="1"/>
            </a:lvl2pPr>
            <a:lvl3pPr marL="727475" indent="0">
              <a:buNone/>
              <a:defRPr sz="1432" b="1"/>
            </a:lvl3pPr>
            <a:lvl4pPr marL="1091212" indent="0">
              <a:buNone/>
              <a:defRPr sz="1273" b="1"/>
            </a:lvl4pPr>
            <a:lvl5pPr marL="1454950" indent="0">
              <a:buNone/>
              <a:defRPr sz="1273" b="1"/>
            </a:lvl5pPr>
            <a:lvl6pPr marL="1818687" indent="0">
              <a:buNone/>
              <a:defRPr sz="1273" b="1"/>
            </a:lvl6pPr>
            <a:lvl7pPr marL="2182425" indent="0">
              <a:buNone/>
              <a:defRPr sz="1273" b="1"/>
            </a:lvl7pPr>
            <a:lvl8pPr marL="2546162" indent="0">
              <a:buNone/>
              <a:defRPr sz="1273" b="1"/>
            </a:lvl8pPr>
            <a:lvl9pPr marL="2909900" indent="0">
              <a:buNone/>
              <a:defRPr sz="12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909"/>
            </a:lvl1pPr>
            <a:lvl2pPr>
              <a:defRPr sz="1591"/>
            </a:lvl2pPr>
            <a:lvl3pPr>
              <a:defRPr sz="1432"/>
            </a:lvl3pPr>
            <a:lvl4pPr>
              <a:defRPr sz="1273"/>
            </a:lvl4pPr>
            <a:lvl5pPr>
              <a:defRPr sz="1273"/>
            </a:lvl5pPr>
            <a:lvl6pPr>
              <a:defRPr sz="1273"/>
            </a:lvl6pPr>
            <a:lvl7pPr>
              <a:defRPr sz="1273"/>
            </a:lvl7pPr>
            <a:lvl8pPr>
              <a:defRPr sz="1273"/>
            </a:lvl8pPr>
            <a:lvl9pPr>
              <a:defRPr sz="12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159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1" cy="5853112"/>
          </a:xfrm>
        </p:spPr>
        <p:txBody>
          <a:bodyPr/>
          <a:lstStyle>
            <a:lvl1pPr>
              <a:defRPr sz="2546"/>
            </a:lvl1pPr>
            <a:lvl2pPr>
              <a:defRPr sz="2228"/>
            </a:lvl2pPr>
            <a:lvl3pPr>
              <a:defRPr sz="1909"/>
            </a:lvl3pPr>
            <a:lvl4pPr>
              <a:defRPr sz="1591"/>
            </a:lvl4pPr>
            <a:lvl5pPr>
              <a:defRPr sz="1591"/>
            </a:lvl5pPr>
            <a:lvl6pPr>
              <a:defRPr sz="1591"/>
            </a:lvl6pPr>
            <a:lvl7pPr>
              <a:defRPr sz="1591"/>
            </a:lvl7pPr>
            <a:lvl8pPr>
              <a:defRPr sz="1591"/>
            </a:lvl8pPr>
            <a:lvl9pPr>
              <a:defRPr sz="15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114"/>
            </a:lvl1pPr>
            <a:lvl2pPr marL="363737" indent="0">
              <a:buNone/>
              <a:defRPr sz="955"/>
            </a:lvl2pPr>
            <a:lvl3pPr marL="727475" indent="0">
              <a:buNone/>
              <a:defRPr sz="795"/>
            </a:lvl3pPr>
            <a:lvl4pPr marL="1091212" indent="0">
              <a:buNone/>
              <a:defRPr sz="716"/>
            </a:lvl4pPr>
            <a:lvl5pPr marL="1454950" indent="0">
              <a:buNone/>
              <a:defRPr sz="716"/>
            </a:lvl5pPr>
            <a:lvl6pPr marL="1818687" indent="0">
              <a:buNone/>
              <a:defRPr sz="716"/>
            </a:lvl6pPr>
            <a:lvl7pPr marL="2182425" indent="0">
              <a:buNone/>
              <a:defRPr sz="716"/>
            </a:lvl7pPr>
            <a:lvl8pPr marL="2546162" indent="0">
              <a:buNone/>
              <a:defRPr sz="716"/>
            </a:lvl8pPr>
            <a:lvl9pPr marL="2909900" indent="0">
              <a:buNone/>
              <a:defRPr sz="7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1"/>
            <a:ext cx="5486400" cy="566738"/>
          </a:xfrm>
        </p:spPr>
        <p:txBody>
          <a:bodyPr anchor="b"/>
          <a:lstStyle>
            <a:lvl1pPr algn="l">
              <a:defRPr sz="159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2546"/>
            </a:lvl1pPr>
            <a:lvl2pPr marL="363737" indent="0">
              <a:buNone/>
              <a:defRPr sz="2228"/>
            </a:lvl2pPr>
            <a:lvl3pPr marL="727475" indent="0">
              <a:buNone/>
              <a:defRPr sz="1909"/>
            </a:lvl3pPr>
            <a:lvl4pPr marL="1091212" indent="0">
              <a:buNone/>
              <a:defRPr sz="1591"/>
            </a:lvl4pPr>
            <a:lvl5pPr marL="1454950" indent="0">
              <a:buNone/>
              <a:defRPr sz="1591"/>
            </a:lvl5pPr>
            <a:lvl6pPr marL="1818687" indent="0">
              <a:buNone/>
              <a:defRPr sz="1591"/>
            </a:lvl6pPr>
            <a:lvl7pPr marL="2182425" indent="0">
              <a:buNone/>
              <a:defRPr sz="1591"/>
            </a:lvl7pPr>
            <a:lvl8pPr marL="2546162" indent="0">
              <a:buNone/>
              <a:defRPr sz="1591"/>
            </a:lvl8pPr>
            <a:lvl9pPr marL="2909900" indent="0">
              <a:buNone/>
              <a:defRPr sz="159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114"/>
            </a:lvl1pPr>
            <a:lvl2pPr marL="363737" indent="0">
              <a:buNone/>
              <a:defRPr sz="955"/>
            </a:lvl2pPr>
            <a:lvl3pPr marL="727475" indent="0">
              <a:buNone/>
              <a:defRPr sz="795"/>
            </a:lvl3pPr>
            <a:lvl4pPr marL="1091212" indent="0">
              <a:buNone/>
              <a:defRPr sz="716"/>
            </a:lvl4pPr>
            <a:lvl5pPr marL="1454950" indent="0">
              <a:buNone/>
              <a:defRPr sz="716"/>
            </a:lvl5pPr>
            <a:lvl6pPr marL="1818687" indent="0">
              <a:buNone/>
              <a:defRPr sz="716"/>
            </a:lvl6pPr>
            <a:lvl7pPr marL="2182425" indent="0">
              <a:buNone/>
              <a:defRPr sz="716"/>
            </a:lvl7pPr>
            <a:lvl8pPr marL="2546162" indent="0">
              <a:buNone/>
              <a:defRPr sz="716"/>
            </a:lvl8pPr>
            <a:lvl9pPr marL="2909900" indent="0">
              <a:buNone/>
              <a:defRPr sz="7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122" y="1566257"/>
            <a:ext cx="4546045" cy="10807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243" y="2857077"/>
            <a:ext cx="3743801" cy="12884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7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4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2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9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7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4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1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3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78" y="3239888"/>
            <a:ext cx="4546045" cy="1001377"/>
          </a:xfrm>
        </p:spPr>
        <p:txBody>
          <a:bodyPr anchor="t"/>
          <a:lstStyle>
            <a:lvl1pPr algn="l">
              <a:defRPr sz="234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478" y="2136972"/>
            <a:ext cx="4546045" cy="1102915"/>
          </a:xfrm>
        </p:spPr>
        <p:txBody>
          <a:bodyPr anchor="b"/>
          <a:lstStyle>
            <a:lvl1pPr marL="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1pPr>
            <a:lvl2pPr marL="267414" indent="0">
              <a:buNone/>
              <a:defRPr sz="1053">
                <a:solidFill>
                  <a:schemeClr val="tx1">
                    <a:tint val="75000"/>
                  </a:schemeClr>
                </a:solidFill>
              </a:defRPr>
            </a:lvl2pPr>
            <a:lvl3pPr marL="534829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3pPr>
            <a:lvl4pPr marL="802243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4pPr>
            <a:lvl5pPr marL="1069658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5pPr>
            <a:lvl6pPr marL="1337072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6pPr>
            <a:lvl7pPr marL="1604486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7pPr>
            <a:lvl8pPr marL="1871901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8pPr>
            <a:lvl9pPr marL="2139315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414" y="1176443"/>
            <a:ext cx="2362160" cy="3327421"/>
          </a:xfrm>
        </p:spPr>
        <p:txBody>
          <a:bodyPr/>
          <a:lstStyle>
            <a:lvl1pPr>
              <a:defRPr sz="1638"/>
            </a:lvl1pPr>
            <a:lvl2pPr>
              <a:defRPr sz="1404"/>
            </a:lvl2pPr>
            <a:lvl3pPr>
              <a:defRPr sz="1170"/>
            </a:lvl3pPr>
            <a:lvl4pPr>
              <a:defRPr sz="1053"/>
            </a:lvl4pPr>
            <a:lvl5pPr>
              <a:defRPr sz="1053"/>
            </a:lvl5pPr>
            <a:lvl6pPr>
              <a:defRPr sz="1053"/>
            </a:lvl6pPr>
            <a:lvl7pPr>
              <a:defRPr sz="1053"/>
            </a:lvl7pPr>
            <a:lvl8pPr>
              <a:defRPr sz="1053"/>
            </a:lvl8pPr>
            <a:lvl9pPr>
              <a:defRPr sz="10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18713" y="1176443"/>
            <a:ext cx="2362160" cy="3327421"/>
          </a:xfrm>
        </p:spPr>
        <p:txBody>
          <a:bodyPr/>
          <a:lstStyle>
            <a:lvl1pPr>
              <a:defRPr sz="1638"/>
            </a:lvl1pPr>
            <a:lvl2pPr>
              <a:defRPr sz="1404"/>
            </a:lvl2pPr>
            <a:lvl3pPr>
              <a:defRPr sz="1170"/>
            </a:lvl3pPr>
            <a:lvl4pPr>
              <a:defRPr sz="1053"/>
            </a:lvl4pPr>
            <a:lvl5pPr>
              <a:defRPr sz="1053"/>
            </a:lvl5pPr>
            <a:lvl6pPr>
              <a:defRPr sz="1053"/>
            </a:lvl6pPr>
            <a:lvl7pPr>
              <a:defRPr sz="1053"/>
            </a:lvl7pPr>
            <a:lvl8pPr>
              <a:defRPr sz="1053"/>
            </a:lvl8pPr>
            <a:lvl9pPr>
              <a:defRPr sz="10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14" y="1128592"/>
            <a:ext cx="2363089" cy="470344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414" indent="0">
              <a:buNone/>
              <a:defRPr sz="1170" b="1"/>
            </a:lvl2pPr>
            <a:lvl3pPr marL="534829" indent="0">
              <a:buNone/>
              <a:defRPr sz="1053" b="1"/>
            </a:lvl3pPr>
            <a:lvl4pPr marL="802243" indent="0">
              <a:buNone/>
              <a:defRPr sz="936" b="1"/>
            </a:lvl4pPr>
            <a:lvl5pPr marL="1069658" indent="0">
              <a:buNone/>
              <a:defRPr sz="936" b="1"/>
            </a:lvl5pPr>
            <a:lvl6pPr marL="1337072" indent="0">
              <a:buNone/>
              <a:defRPr sz="936" b="1"/>
            </a:lvl6pPr>
            <a:lvl7pPr marL="1604486" indent="0">
              <a:buNone/>
              <a:defRPr sz="936" b="1"/>
            </a:lvl7pPr>
            <a:lvl8pPr marL="1871901" indent="0">
              <a:buNone/>
              <a:defRPr sz="936" b="1"/>
            </a:lvl8pPr>
            <a:lvl9pPr marL="2139315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414" y="1598936"/>
            <a:ext cx="2363089" cy="2904928"/>
          </a:xfrm>
        </p:spPr>
        <p:txBody>
          <a:bodyPr/>
          <a:lstStyle>
            <a:lvl1pPr>
              <a:defRPr sz="1404"/>
            </a:lvl1pPr>
            <a:lvl2pPr>
              <a:defRPr sz="1170"/>
            </a:lvl2pPr>
            <a:lvl3pPr>
              <a:defRPr sz="1053"/>
            </a:lvl3pPr>
            <a:lvl4pPr>
              <a:defRPr sz="936"/>
            </a:lvl4pPr>
            <a:lvl5pPr>
              <a:defRPr sz="936"/>
            </a:lvl5pPr>
            <a:lvl6pPr>
              <a:defRPr sz="936"/>
            </a:lvl6pPr>
            <a:lvl7pPr>
              <a:defRPr sz="936"/>
            </a:lvl7pPr>
            <a:lvl8pPr>
              <a:defRPr sz="936"/>
            </a:lvl8pPr>
            <a:lvl9pPr>
              <a:defRPr sz="9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16856" y="1128592"/>
            <a:ext cx="2364017" cy="470344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414" indent="0">
              <a:buNone/>
              <a:defRPr sz="1170" b="1"/>
            </a:lvl2pPr>
            <a:lvl3pPr marL="534829" indent="0">
              <a:buNone/>
              <a:defRPr sz="1053" b="1"/>
            </a:lvl3pPr>
            <a:lvl4pPr marL="802243" indent="0">
              <a:buNone/>
              <a:defRPr sz="936" b="1"/>
            </a:lvl4pPr>
            <a:lvl5pPr marL="1069658" indent="0">
              <a:buNone/>
              <a:defRPr sz="936" b="1"/>
            </a:lvl5pPr>
            <a:lvl6pPr marL="1337072" indent="0">
              <a:buNone/>
              <a:defRPr sz="936" b="1"/>
            </a:lvl6pPr>
            <a:lvl7pPr marL="1604486" indent="0">
              <a:buNone/>
              <a:defRPr sz="936" b="1"/>
            </a:lvl7pPr>
            <a:lvl8pPr marL="1871901" indent="0">
              <a:buNone/>
              <a:defRPr sz="936" b="1"/>
            </a:lvl8pPr>
            <a:lvl9pPr marL="2139315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16856" y="1598936"/>
            <a:ext cx="2364017" cy="2904928"/>
          </a:xfrm>
        </p:spPr>
        <p:txBody>
          <a:bodyPr/>
          <a:lstStyle>
            <a:lvl1pPr>
              <a:defRPr sz="1404"/>
            </a:lvl1pPr>
            <a:lvl2pPr>
              <a:defRPr sz="1170"/>
            </a:lvl2pPr>
            <a:lvl3pPr>
              <a:defRPr sz="1053"/>
            </a:lvl3pPr>
            <a:lvl4pPr>
              <a:defRPr sz="936"/>
            </a:lvl4pPr>
            <a:lvl5pPr>
              <a:defRPr sz="936"/>
            </a:lvl5pPr>
            <a:lvl6pPr>
              <a:defRPr sz="936"/>
            </a:lvl6pPr>
            <a:lvl7pPr>
              <a:defRPr sz="936"/>
            </a:lvl7pPr>
            <a:lvl8pPr>
              <a:defRPr sz="936"/>
            </a:lvl8pPr>
            <a:lvl9pPr>
              <a:defRPr sz="9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414" y="200742"/>
            <a:ext cx="1759550" cy="854322"/>
          </a:xfrm>
        </p:spPr>
        <p:txBody>
          <a:bodyPr anchor="b"/>
          <a:lstStyle>
            <a:lvl1pPr algn="l">
              <a:defRPr sz="117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1032" y="200742"/>
            <a:ext cx="2989841" cy="4303122"/>
          </a:xfrm>
        </p:spPr>
        <p:txBody>
          <a:bodyPr/>
          <a:lstStyle>
            <a:lvl1pPr>
              <a:defRPr sz="1872"/>
            </a:lvl1pPr>
            <a:lvl2pPr>
              <a:defRPr sz="1638"/>
            </a:lvl2pPr>
            <a:lvl3pPr>
              <a:defRPr sz="1404"/>
            </a:lvl3pPr>
            <a:lvl4pPr>
              <a:defRPr sz="1170"/>
            </a:lvl4pPr>
            <a:lvl5pPr>
              <a:defRPr sz="1170"/>
            </a:lvl5pPr>
            <a:lvl6pPr>
              <a:defRPr sz="1170"/>
            </a:lvl6pPr>
            <a:lvl7pPr>
              <a:defRPr sz="1170"/>
            </a:lvl7pPr>
            <a:lvl8pPr>
              <a:defRPr sz="1170"/>
            </a:lvl8pPr>
            <a:lvl9pPr>
              <a:defRPr sz="11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7414" y="1055064"/>
            <a:ext cx="1759550" cy="3448800"/>
          </a:xfrm>
        </p:spPr>
        <p:txBody>
          <a:bodyPr/>
          <a:lstStyle>
            <a:lvl1pPr marL="0" indent="0">
              <a:buNone/>
              <a:defRPr sz="819"/>
            </a:lvl1pPr>
            <a:lvl2pPr marL="267414" indent="0">
              <a:buNone/>
              <a:defRPr sz="702"/>
            </a:lvl2pPr>
            <a:lvl3pPr marL="534829" indent="0">
              <a:buNone/>
              <a:defRPr sz="585"/>
            </a:lvl3pPr>
            <a:lvl4pPr marL="802243" indent="0">
              <a:buNone/>
              <a:defRPr sz="526"/>
            </a:lvl4pPr>
            <a:lvl5pPr marL="1069658" indent="0">
              <a:buNone/>
              <a:defRPr sz="526"/>
            </a:lvl5pPr>
            <a:lvl6pPr marL="1337072" indent="0">
              <a:buNone/>
              <a:defRPr sz="526"/>
            </a:lvl6pPr>
            <a:lvl7pPr marL="1604486" indent="0">
              <a:buNone/>
              <a:defRPr sz="526"/>
            </a:lvl7pPr>
            <a:lvl8pPr marL="1871901" indent="0">
              <a:buNone/>
              <a:defRPr sz="526"/>
            </a:lvl8pPr>
            <a:lvl9pPr marL="2139315" indent="0">
              <a:buNone/>
              <a:defRPr sz="5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302" y="3529330"/>
            <a:ext cx="3208973" cy="416657"/>
          </a:xfrm>
        </p:spPr>
        <p:txBody>
          <a:bodyPr anchor="b"/>
          <a:lstStyle>
            <a:lvl1pPr algn="l">
              <a:defRPr sz="117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48302" y="450503"/>
            <a:ext cx="3208973" cy="3025140"/>
          </a:xfrm>
        </p:spPr>
        <p:txBody>
          <a:bodyPr/>
          <a:lstStyle>
            <a:lvl1pPr marL="0" indent="0">
              <a:buNone/>
              <a:defRPr sz="1872"/>
            </a:lvl1pPr>
            <a:lvl2pPr marL="267414" indent="0">
              <a:buNone/>
              <a:defRPr sz="1638"/>
            </a:lvl2pPr>
            <a:lvl3pPr marL="534829" indent="0">
              <a:buNone/>
              <a:defRPr sz="1404"/>
            </a:lvl3pPr>
            <a:lvl4pPr marL="802243" indent="0">
              <a:buNone/>
              <a:defRPr sz="1170"/>
            </a:lvl4pPr>
            <a:lvl5pPr marL="1069658" indent="0">
              <a:buNone/>
              <a:defRPr sz="1170"/>
            </a:lvl5pPr>
            <a:lvl6pPr marL="1337072" indent="0">
              <a:buNone/>
              <a:defRPr sz="1170"/>
            </a:lvl6pPr>
            <a:lvl7pPr marL="1604486" indent="0">
              <a:buNone/>
              <a:defRPr sz="1170"/>
            </a:lvl7pPr>
            <a:lvl8pPr marL="1871901" indent="0">
              <a:buNone/>
              <a:defRPr sz="1170"/>
            </a:lvl8pPr>
            <a:lvl9pPr marL="2139315" indent="0">
              <a:buNone/>
              <a:defRPr sz="117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8302" y="3945987"/>
            <a:ext cx="3208973" cy="591723"/>
          </a:xfrm>
        </p:spPr>
        <p:txBody>
          <a:bodyPr/>
          <a:lstStyle>
            <a:lvl1pPr marL="0" indent="0">
              <a:buNone/>
              <a:defRPr sz="819"/>
            </a:lvl1pPr>
            <a:lvl2pPr marL="267414" indent="0">
              <a:buNone/>
              <a:defRPr sz="702"/>
            </a:lvl2pPr>
            <a:lvl3pPr marL="534829" indent="0">
              <a:buNone/>
              <a:defRPr sz="585"/>
            </a:lvl3pPr>
            <a:lvl4pPr marL="802243" indent="0">
              <a:buNone/>
              <a:defRPr sz="526"/>
            </a:lvl4pPr>
            <a:lvl5pPr marL="1069658" indent="0">
              <a:buNone/>
              <a:defRPr sz="526"/>
            </a:lvl5pPr>
            <a:lvl6pPr marL="1337072" indent="0">
              <a:buNone/>
              <a:defRPr sz="526"/>
            </a:lvl6pPr>
            <a:lvl7pPr marL="1604486" indent="0">
              <a:buNone/>
              <a:defRPr sz="526"/>
            </a:lvl7pPr>
            <a:lvl8pPr marL="1871901" indent="0">
              <a:buNone/>
              <a:defRPr sz="526"/>
            </a:lvl8pPr>
            <a:lvl9pPr marL="2139315" indent="0">
              <a:buNone/>
              <a:defRPr sz="5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77509" y="201910"/>
            <a:ext cx="1203365" cy="43019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414" y="201910"/>
            <a:ext cx="3520956" cy="43019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122" y="1566257"/>
            <a:ext cx="4546045" cy="10807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243" y="2857077"/>
            <a:ext cx="3743801" cy="12884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7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4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2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9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7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4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1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3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78" y="3239888"/>
            <a:ext cx="4546045" cy="1001377"/>
          </a:xfrm>
        </p:spPr>
        <p:txBody>
          <a:bodyPr anchor="t"/>
          <a:lstStyle>
            <a:lvl1pPr algn="l">
              <a:defRPr sz="234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478" y="2136972"/>
            <a:ext cx="4546045" cy="1102915"/>
          </a:xfrm>
        </p:spPr>
        <p:txBody>
          <a:bodyPr anchor="b"/>
          <a:lstStyle>
            <a:lvl1pPr marL="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1pPr>
            <a:lvl2pPr marL="267414" indent="0">
              <a:buNone/>
              <a:defRPr sz="1053">
                <a:solidFill>
                  <a:schemeClr val="tx1">
                    <a:tint val="75000"/>
                  </a:schemeClr>
                </a:solidFill>
              </a:defRPr>
            </a:lvl2pPr>
            <a:lvl3pPr marL="534829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3pPr>
            <a:lvl4pPr marL="802243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4pPr>
            <a:lvl5pPr marL="1069658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5pPr>
            <a:lvl6pPr marL="1337072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6pPr>
            <a:lvl7pPr marL="1604486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7pPr>
            <a:lvl8pPr marL="1871901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8pPr>
            <a:lvl9pPr marL="2139315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414" y="1176443"/>
            <a:ext cx="2362160" cy="3327421"/>
          </a:xfrm>
        </p:spPr>
        <p:txBody>
          <a:bodyPr/>
          <a:lstStyle>
            <a:lvl1pPr>
              <a:defRPr sz="1638"/>
            </a:lvl1pPr>
            <a:lvl2pPr>
              <a:defRPr sz="1404"/>
            </a:lvl2pPr>
            <a:lvl3pPr>
              <a:defRPr sz="1170"/>
            </a:lvl3pPr>
            <a:lvl4pPr>
              <a:defRPr sz="1053"/>
            </a:lvl4pPr>
            <a:lvl5pPr>
              <a:defRPr sz="1053"/>
            </a:lvl5pPr>
            <a:lvl6pPr>
              <a:defRPr sz="1053"/>
            </a:lvl6pPr>
            <a:lvl7pPr>
              <a:defRPr sz="1053"/>
            </a:lvl7pPr>
            <a:lvl8pPr>
              <a:defRPr sz="1053"/>
            </a:lvl8pPr>
            <a:lvl9pPr>
              <a:defRPr sz="10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18713" y="1176443"/>
            <a:ext cx="2362160" cy="3327421"/>
          </a:xfrm>
        </p:spPr>
        <p:txBody>
          <a:bodyPr/>
          <a:lstStyle>
            <a:lvl1pPr>
              <a:defRPr sz="1638"/>
            </a:lvl1pPr>
            <a:lvl2pPr>
              <a:defRPr sz="1404"/>
            </a:lvl2pPr>
            <a:lvl3pPr>
              <a:defRPr sz="1170"/>
            </a:lvl3pPr>
            <a:lvl4pPr>
              <a:defRPr sz="1053"/>
            </a:lvl4pPr>
            <a:lvl5pPr>
              <a:defRPr sz="1053"/>
            </a:lvl5pPr>
            <a:lvl6pPr>
              <a:defRPr sz="1053"/>
            </a:lvl6pPr>
            <a:lvl7pPr>
              <a:defRPr sz="1053"/>
            </a:lvl7pPr>
            <a:lvl8pPr>
              <a:defRPr sz="1053"/>
            </a:lvl8pPr>
            <a:lvl9pPr>
              <a:defRPr sz="10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14" y="1128592"/>
            <a:ext cx="2363089" cy="470344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414" indent="0">
              <a:buNone/>
              <a:defRPr sz="1170" b="1"/>
            </a:lvl2pPr>
            <a:lvl3pPr marL="534829" indent="0">
              <a:buNone/>
              <a:defRPr sz="1053" b="1"/>
            </a:lvl3pPr>
            <a:lvl4pPr marL="802243" indent="0">
              <a:buNone/>
              <a:defRPr sz="936" b="1"/>
            </a:lvl4pPr>
            <a:lvl5pPr marL="1069658" indent="0">
              <a:buNone/>
              <a:defRPr sz="936" b="1"/>
            </a:lvl5pPr>
            <a:lvl6pPr marL="1337072" indent="0">
              <a:buNone/>
              <a:defRPr sz="936" b="1"/>
            </a:lvl6pPr>
            <a:lvl7pPr marL="1604486" indent="0">
              <a:buNone/>
              <a:defRPr sz="936" b="1"/>
            </a:lvl7pPr>
            <a:lvl8pPr marL="1871901" indent="0">
              <a:buNone/>
              <a:defRPr sz="936" b="1"/>
            </a:lvl8pPr>
            <a:lvl9pPr marL="2139315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414" y="1598936"/>
            <a:ext cx="2363089" cy="2904928"/>
          </a:xfrm>
        </p:spPr>
        <p:txBody>
          <a:bodyPr/>
          <a:lstStyle>
            <a:lvl1pPr>
              <a:defRPr sz="1404"/>
            </a:lvl1pPr>
            <a:lvl2pPr>
              <a:defRPr sz="1170"/>
            </a:lvl2pPr>
            <a:lvl3pPr>
              <a:defRPr sz="1053"/>
            </a:lvl3pPr>
            <a:lvl4pPr>
              <a:defRPr sz="936"/>
            </a:lvl4pPr>
            <a:lvl5pPr>
              <a:defRPr sz="936"/>
            </a:lvl5pPr>
            <a:lvl6pPr>
              <a:defRPr sz="936"/>
            </a:lvl6pPr>
            <a:lvl7pPr>
              <a:defRPr sz="936"/>
            </a:lvl7pPr>
            <a:lvl8pPr>
              <a:defRPr sz="936"/>
            </a:lvl8pPr>
            <a:lvl9pPr>
              <a:defRPr sz="9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16856" y="1128592"/>
            <a:ext cx="2364017" cy="470344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414" indent="0">
              <a:buNone/>
              <a:defRPr sz="1170" b="1"/>
            </a:lvl2pPr>
            <a:lvl3pPr marL="534829" indent="0">
              <a:buNone/>
              <a:defRPr sz="1053" b="1"/>
            </a:lvl3pPr>
            <a:lvl4pPr marL="802243" indent="0">
              <a:buNone/>
              <a:defRPr sz="936" b="1"/>
            </a:lvl4pPr>
            <a:lvl5pPr marL="1069658" indent="0">
              <a:buNone/>
              <a:defRPr sz="936" b="1"/>
            </a:lvl5pPr>
            <a:lvl6pPr marL="1337072" indent="0">
              <a:buNone/>
              <a:defRPr sz="936" b="1"/>
            </a:lvl6pPr>
            <a:lvl7pPr marL="1604486" indent="0">
              <a:buNone/>
              <a:defRPr sz="936" b="1"/>
            </a:lvl7pPr>
            <a:lvl8pPr marL="1871901" indent="0">
              <a:buNone/>
              <a:defRPr sz="936" b="1"/>
            </a:lvl8pPr>
            <a:lvl9pPr marL="2139315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16856" y="1598936"/>
            <a:ext cx="2364017" cy="2904928"/>
          </a:xfrm>
        </p:spPr>
        <p:txBody>
          <a:bodyPr/>
          <a:lstStyle>
            <a:lvl1pPr>
              <a:defRPr sz="1404"/>
            </a:lvl1pPr>
            <a:lvl2pPr>
              <a:defRPr sz="1170"/>
            </a:lvl2pPr>
            <a:lvl3pPr>
              <a:defRPr sz="1053"/>
            </a:lvl3pPr>
            <a:lvl4pPr>
              <a:defRPr sz="936"/>
            </a:lvl4pPr>
            <a:lvl5pPr>
              <a:defRPr sz="936"/>
            </a:lvl5pPr>
            <a:lvl6pPr>
              <a:defRPr sz="936"/>
            </a:lvl6pPr>
            <a:lvl7pPr>
              <a:defRPr sz="936"/>
            </a:lvl7pPr>
            <a:lvl8pPr>
              <a:defRPr sz="936"/>
            </a:lvl8pPr>
            <a:lvl9pPr>
              <a:defRPr sz="9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414" y="200742"/>
            <a:ext cx="1759550" cy="854322"/>
          </a:xfrm>
        </p:spPr>
        <p:txBody>
          <a:bodyPr anchor="b"/>
          <a:lstStyle>
            <a:lvl1pPr algn="l">
              <a:defRPr sz="117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1032" y="200742"/>
            <a:ext cx="2989841" cy="4303122"/>
          </a:xfrm>
        </p:spPr>
        <p:txBody>
          <a:bodyPr/>
          <a:lstStyle>
            <a:lvl1pPr>
              <a:defRPr sz="1872"/>
            </a:lvl1pPr>
            <a:lvl2pPr>
              <a:defRPr sz="1638"/>
            </a:lvl2pPr>
            <a:lvl3pPr>
              <a:defRPr sz="1404"/>
            </a:lvl3pPr>
            <a:lvl4pPr>
              <a:defRPr sz="1170"/>
            </a:lvl4pPr>
            <a:lvl5pPr>
              <a:defRPr sz="1170"/>
            </a:lvl5pPr>
            <a:lvl6pPr>
              <a:defRPr sz="1170"/>
            </a:lvl6pPr>
            <a:lvl7pPr>
              <a:defRPr sz="1170"/>
            </a:lvl7pPr>
            <a:lvl8pPr>
              <a:defRPr sz="1170"/>
            </a:lvl8pPr>
            <a:lvl9pPr>
              <a:defRPr sz="11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7414" y="1055064"/>
            <a:ext cx="1759550" cy="3448800"/>
          </a:xfrm>
        </p:spPr>
        <p:txBody>
          <a:bodyPr/>
          <a:lstStyle>
            <a:lvl1pPr marL="0" indent="0">
              <a:buNone/>
              <a:defRPr sz="819"/>
            </a:lvl1pPr>
            <a:lvl2pPr marL="267414" indent="0">
              <a:buNone/>
              <a:defRPr sz="702"/>
            </a:lvl2pPr>
            <a:lvl3pPr marL="534829" indent="0">
              <a:buNone/>
              <a:defRPr sz="585"/>
            </a:lvl3pPr>
            <a:lvl4pPr marL="802243" indent="0">
              <a:buNone/>
              <a:defRPr sz="526"/>
            </a:lvl4pPr>
            <a:lvl5pPr marL="1069658" indent="0">
              <a:buNone/>
              <a:defRPr sz="526"/>
            </a:lvl5pPr>
            <a:lvl6pPr marL="1337072" indent="0">
              <a:buNone/>
              <a:defRPr sz="526"/>
            </a:lvl6pPr>
            <a:lvl7pPr marL="1604486" indent="0">
              <a:buNone/>
              <a:defRPr sz="526"/>
            </a:lvl7pPr>
            <a:lvl8pPr marL="1871901" indent="0">
              <a:buNone/>
              <a:defRPr sz="526"/>
            </a:lvl8pPr>
            <a:lvl9pPr marL="2139315" indent="0">
              <a:buNone/>
              <a:defRPr sz="5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302" y="3529330"/>
            <a:ext cx="3208973" cy="416657"/>
          </a:xfrm>
        </p:spPr>
        <p:txBody>
          <a:bodyPr anchor="b"/>
          <a:lstStyle>
            <a:lvl1pPr algn="l">
              <a:defRPr sz="117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48302" y="450503"/>
            <a:ext cx="3208973" cy="3025140"/>
          </a:xfrm>
        </p:spPr>
        <p:txBody>
          <a:bodyPr/>
          <a:lstStyle>
            <a:lvl1pPr marL="0" indent="0">
              <a:buNone/>
              <a:defRPr sz="1872"/>
            </a:lvl1pPr>
            <a:lvl2pPr marL="267414" indent="0">
              <a:buNone/>
              <a:defRPr sz="1638"/>
            </a:lvl2pPr>
            <a:lvl3pPr marL="534829" indent="0">
              <a:buNone/>
              <a:defRPr sz="1404"/>
            </a:lvl3pPr>
            <a:lvl4pPr marL="802243" indent="0">
              <a:buNone/>
              <a:defRPr sz="1170"/>
            </a:lvl4pPr>
            <a:lvl5pPr marL="1069658" indent="0">
              <a:buNone/>
              <a:defRPr sz="1170"/>
            </a:lvl5pPr>
            <a:lvl6pPr marL="1337072" indent="0">
              <a:buNone/>
              <a:defRPr sz="1170"/>
            </a:lvl6pPr>
            <a:lvl7pPr marL="1604486" indent="0">
              <a:buNone/>
              <a:defRPr sz="1170"/>
            </a:lvl7pPr>
            <a:lvl8pPr marL="1871901" indent="0">
              <a:buNone/>
              <a:defRPr sz="1170"/>
            </a:lvl8pPr>
            <a:lvl9pPr marL="2139315" indent="0">
              <a:buNone/>
              <a:defRPr sz="117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8302" y="3945987"/>
            <a:ext cx="3208973" cy="591723"/>
          </a:xfrm>
        </p:spPr>
        <p:txBody>
          <a:bodyPr/>
          <a:lstStyle>
            <a:lvl1pPr marL="0" indent="0">
              <a:buNone/>
              <a:defRPr sz="819"/>
            </a:lvl1pPr>
            <a:lvl2pPr marL="267414" indent="0">
              <a:buNone/>
              <a:defRPr sz="702"/>
            </a:lvl2pPr>
            <a:lvl3pPr marL="534829" indent="0">
              <a:buNone/>
              <a:defRPr sz="585"/>
            </a:lvl3pPr>
            <a:lvl4pPr marL="802243" indent="0">
              <a:buNone/>
              <a:defRPr sz="526"/>
            </a:lvl4pPr>
            <a:lvl5pPr marL="1069658" indent="0">
              <a:buNone/>
              <a:defRPr sz="526"/>
            </a:lvl5pPr>
            <a:lvl6pPr marL="1337072" indent="0">
              <a:buNone/>
              <a:defRPr sz="526"/>
            </a:lvl6pPr>
            <a:lvl7pPr marL="1604486" indent="0">
              <a:buNone/>
              <a:defRPr sz="526"/>
            </a:lvl7pPr>
            <a:lvl8pPr marL="1871901" indent="0">
              <a:buNone/>
              <a:defRPr sz="526"/>
            </a:lvl8pPr>
            <a:lvl9pPr marL="2139315" indent="0">
              <a:buNone/>
              <a:defRPr sz="5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77509" y="201910"/>
            <a:ext cx="1203365" cy="43019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414" y="201910"/>
            <a:ext cx="3520956" cy="43019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63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27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1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54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18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82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4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899"/>
            <a:ext cx="7772401" cy="1362075"/>
          </a:xfrm>
        </p:spPr>
        <p:txBody>
          <a:bodyPr anchor="t"/>
          <a:lstStyle>
            <a:lvl1pPr algn="l">
              <a:defRPr sz="318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7"/>
          </a:xfrm>
        </p:spPr>
        <p:txBody>
          <a:bodyPr anchor="b"/>
          <a:lstStyle>
            <a:lvl1pPr marL="0" indent="0">
              <a:buNone/>
              <a:defRPr sz="1591">
                <a:solidFill>
                  <a:schemeClr val="tx1">
                    <a:tint val="75000"/>
                  </a:schemeClr>
                </a:solidFill>
              </a:defRPr>
            </a:lvl1pPr>
            <a:lvl2pPr marL="363737" indent="0">
              <a:buNone/>
              <a:defRPr sz="1432">
                <a:solidFill>
                  <a:schemeClr val="tx1">
                    <a:tint val="75000"/>
                  </a:schemeClr>
                </a:solidFill>
              </a:defRPr>
            </a:lvl2pPr>
            <a:lvl3pPr marL="727475" indent="0">
              <a:buNone/>
              <a:defRPr sz="1273">
                <a:solidFill>
                  <a:schemeClr val="tx1">
                    <a:tint val="75000"/>
                  </a:schemeClr>
                </a:solidFill>
              </a:defRPr>
            </a:lvl3pPr>
            <a:lvl4pPr marL="1091212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4pPr>
            <a:lvl5pPr marL="1454950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5pPr>
            <a:lvl6pPr marL="1818687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6pPr>
            <a:lvl7pPr marL="2182425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7pPr>
            <a:lvl8pPr marL="2546162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8pPr>
            <a:lvl9pPr marL="2909900" indent="0">
              <a:buNone/>
              <a:defRPr sz="11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228"/>
            </a:lvl1pPr>
            <a:lvl2pPr>
              <a:defRPr sz="1909"/>
            </a:lvl2pPr>
            <a:lvl3pPr>
              <a:defRPr sz="1591"/>
            </a:lvl3pPr>
            <a:lvl4pPr>
              <a:defRPr sz="1432"/>
            </a:lvl4pPr>
            <a:lvl5pPr>
              <a:defRPr sz="1432"/>
            </a:lvl5pPr>
            <a:lvl6pPr>
              <a:defRPr sz="1432"/>
            </a:lvl6pPr>
            <a:lvl7pPr>
              <a:defRPr sz="1432"/>
            </a:lvl7pPr>
            <a:lvl8pPr>
              <a:defRPr sz="1432"/>
            </a:lvl8pPr>
            <a:lvl9pPr>
              <a:defRPr sz="14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228"/>
            </a:lvl1pPr>
            <a:lvl2pPr>
              <a:defRPr sz="1909"/>
            </a:lvl2pPr>
            <a:lvl3pPr>
              <a:defRPr sz="1591"/>
            </a:lvl3pPr>
            <a:lvl4pPr>
              <a:defRPr sz="1432"/>
            </a:lvl4pPr>
            <a:lvl5pPr>
              <a:defRPr sz="1432"/>
            </a:lvl5pPr>
            <a:lvl6pPr>
              <a:defRPr sz="1432"/>
            </a:lvl6pPr>
            <a:lvl7pPr>
              <a:defRPr sz="1432"/>
            </a:lvl7pPr>
            <a:lvl8pPr>
              <a:defRPr sz="1432"/>
            </a:lvl8pPr>
            <a:lvl9pPr>
              <a:defRPr sz="14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909" b="1"/>
            </a:lvl1pPr>
            <a:lvl2pPr marL="363737" indent="0">
              <a:buNone/>
              <a:defRPr sz="1591" b="1"/>
            </a:lvl2pPr>
            <a:lvl3pPr marL="727475" indent="0">
              <a:buNone/>
              <a:defRPr sz="1432" b="1"/>
            </a:lvl3pPr>
            <a:lvl4pPr marL="1091212" indent="0">
              <a:buNone/>
              <a:defRPr sz="1273" b="1"/>
            </a:lvl4pPr>
            <a:lvl5pPr marL="1454950" indent="0">
              <a:buNone/>
              <a:defRPr sz="1273" b="1"/>
            </a:lvl5pPr>
            <a:lvl6pPr marL="1818687" indent="0">
              <a:buNone/>
              <a:defRPr sz="1273" b="1"/>
            </a:lvl6pPr>
            <a:lvl7pPr marL="2182425" indent="0">
              <a:buNone/>
              <a:defRPr sz="1273" b="1"/>
            </a:lvl7pPr>
            <a:lvl8pPr marL="2546162" indent="0">
              <a:buNone/>
              <a:defRPr sz="1273" b="1"/>
            </a:lvl8pPr>
            <a:lvl9pPr marL="2909900" indent="0">
              <a:buNone/>
              <a:defRPr sz="12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909"/>
            </a:lvl1pPr>
            <a:lvl2pPr>
              <a:defRPr sz="1591"/>
            </a:lvl2pPr>
            <a:lvl3pPr>
              <a:defRPr sz="1432"/>
            </a:lvl3pPr>
            <a:lvl4pPr>
              <a:defRPr sz="1273"/>
            </a:lvl4pPr>
            <a:lvl5pPr>
              <a:defRPr sz="1273"/>
            </a:lvl5pPr>
            <a:lvl6pPr>
              <a:defRPr sz="1273"/>
            </a:lvl6pPr>
            <a:lvl7pPr>
              <a:defRPr sz="1273"/>
            </a:lvl7pPr>
            <a:lvl8pPr>
              <a:defRPr sz="1273"/>
            </a:lvl8pPr>
            <a:lvl9pPr>
              <a:defRPr sz="12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909" b="1"/>
            </a:lvl1pPr>
            <a:lvl2pPr marL="363737" indent="0">
              <a:buNone/>
              <a:defRPr sz="1591" b="1"/>
            </a:lvl2pPr>
            <a:lvl3pPr marL="727475" indent="0">
              <a:buNone/>
              <a:defRPr sz="1432" b="1"/>
            </a:lvl3pPr>
            <a:lvl4pPr marL="1091212" indent="0">
              <a:buNone/>
              <a:defRPr sz="1273" b="1"/>
            </a:lvl4pPr>
            <a:lvl5pPr marL="1454950" indent="0">
              <a:buNone/>
              <a:defRPr sz="1273" b="1"/>
            </a:lvl5pPr>
            <a:lvl6pPr marL="1818687" indent="0">
              <a:buNone/>
              <a:defRPr sz="1273" b="1"/>
            </a:lvl6pPr>
            <a:lvl7pPr marL="2182425" indent="0">
              <a:buNone/>
              <a:defRPr sz="1273" b="1"/>
            </a:lvl7pPr>
            <a:lvl8pPr marL="2546162" indent="0">
              <a:buNone/>
              <a:defRPr sz="1273" b="1"/>
            </a:lvl8pPr>
            <a:lvl9pPr marL="2909900" indent="0">
              <a:buNone/>
              <a:defRPr sz="12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909"/>
            </a:lvl1pPr>
            <a:lvl2pPr>
              <a:defRPr sz="1591"/>
            </a:lvl2pPr>
            <a:lvl3pPr>
              <a:defRPr sz="1432"/>
            </a:lvl3pPr>
            <a:lvl4pPr>
              <a:defRPr sz="1273"/>
            </a:lvl4pPr>
            <a:lvl5pPr>
              <a:defRPr sz="1273"/>
            </a:lvl5pPr>
            <a:lvl6pPr>
              <a:defRPr sz="1273"/>
            </a:lvl6pPr>
            <a:lvl7pPr>
              <a:defRPr sz="1273"/>
            </a:lvl7pPr>
            <a:lvl8pPr>
              <a:defRPr sz="1273"/>
            </a:lvl8pPr>
            <a:lvl9pPr>
              <a:defRPr sz="12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159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1" cy="5853112"/>
          </a:xfrm>
        </p:spPr>
        <p:txBody>
          <a:bodyPr/>
          <a:lstStyle>
            <a:lvl1pPr>
              <a:defRPr sz="2546"/>
            </a:lvl1pPr>
            <a:lvl2pPr>
              <a:defRPr sz="2228"/>
            </a:lvl2pPr>
            <a:lvl3pPr>
              <a:defRPr sz="1909"/>
            </a:lvl3pPr>
            <a:lvl4pPr>
              <a:defRPr sz="1591"/>
            </a:lvl4pPr>
            <a:lvl5pPr>
              <a:defRPr sz="1591"/>
            </a:lvl5pPr>
            <a:lvl6pPr>
              <a:defRPr sz="1591"/>
            </a:lvl6pPr>
            <a:lvl7pPr>
              <a:defRPr sz="1591"/>
            </a:lvl7pPr>
            <a:lvl8pPr>
              <a:defRPr sz="1591"/>
            </a:lvl8pPr>
            <a:lvl9pPr>
              <a:defRPr sz="15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114"/>
            </a:lvl1pPr>
            <a:lvl2pPr marL="363737" indent="0">
              <a:buNone/>
              <a:defRPr sz="955"/>
            </a:lvl2pPr>
            <a:lvl3pPr marL="727475" indent="0">
              <a:buNone/>
              <a:defRPr sz="795"/>
            </a:lvl3pPr>
            <a:lvl4pPr marL="1091212" indent="0">
              <a:buNone/>
              <a:defRPr sz="716"/>
            </a:lvl4pPr>
            <a:lvl5pPr marL="1454950" indent="0">
              <a:buNone/>
              <a:defRPr sz="716"/>
            </a:lvl5pPr>
            <a:lvl6pPr marL="1818687" indent="0">
              <a:buNone/>
              <a:defRPr sz="716"/>
            </a:lvl6pPr>
            <a:lvl7pPr marL="2182425" indent="0">
              <a:buNone/>
              <a:defRPr sz="716"/>
            </a:lvl7pPr>
            <a:lvl8pPr marL="2546162" indent="0">
              <a:buNone/>
              <a:defRPr sz="716"/>
            </a:lvl8pPr>
            <a:lvl9pPr marL="2909900" indent="0">
              <a:buNone/>
              <a:defRPr sz="7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1"/>
            <a:ext cx="5486400" cy="566738"/>
          </a:xfrm>
        </p:spPr>
        <p:txBody>
          <a:bodyPr anchor="b"/>
          <a:lstStyle>
            <a:lvl1pPr algn="l">
              <a:defRPr sz="159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2546"/>
            </a:lvl1pPr>
            <a:lvl2pPr marL="363737" indent="0">
              <a:buNone/>
              <a:defRPr sz="2228"/>
            </a:lvl2pPr>
            <a:lvl3pPr marL="727475" indent="0">
              <a:buNone/>
              <a:defRPr sz="1909"/>
            </a:lvl3pPr>
            <a:lvl4pPr marL="1091212" indent="0">
              <a:buNone/>
              <a:defRPr sz="1591"/>
            </a:lvl4pPr>
            <a:lvl5pPr marL="1454950" indent="0">
              <a:buNone/>
              <a:defRPr sz="1591"/>
            </a:lvl5pPr>
            <a:lvl6pPr marL="1818687" indent="0">
              <a:buNone/>
              <a:defRPr sz="1591"/>
            </a:lvl6pPr>
            <a:lvl7pPr marL="2182425" indent="0">
              <a:buNone/>
              <a:defRPr sz="1591"/>
            </a:lvl7pPr>
            <a:lvl8pPr marL="2546162" indent="0">
              <a:buNone/>
              <a:defRPr sz="1591"/>
            </a:lvl8pPr>
            <a:lvl9pPr marL="2909900" indent="0">
              <a:buNone/>
              <a:defRPr sz="159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114"/>
            </a:lvl1pPr>
            <a:lvl2pPr marL="363737" indent="0">
              <a:buNone/>
              <a:defRPr sz="955"/>
            </a:lvl2pPr>
            <a:lvl3pPr marL="727475" indent="0">
              <a:buNone/>
              <a:defRPr sz="795"/>
            </a:lvl3pPr>
            <a:lvl4pPr marL="1091212" indent="0">
              <a:buNone/>
              <a:defRPr sz="716"/>
            </a:lvl4pPr>
            <a:lvl5pPr marL="1454950" indent="0">
              <a:buNone/>
              <a:defRPr sz="716"/>
            </a:lvl5pPr>
            <a:lvl6pPr marL="1818687" indent="0">
              <a:buNone/>
              <a:defRPr sz="716"/>
            </a:lvl6pPr>
            <a:lvl7pPr marL="2182425" indent="0">
              <a:buNone/>
              <a:defRPr sz="716"/>
            </a:lvl7pPr>
            <a:lvl8pPr marL="2546162" indent="0">
              <a:buNone/>
              <a:defRPr sz="716"/>
            </a:lvl8pPr>
            <a:lvl9pPr marL="2909900" indent="0">
              <a:buNone/>
              <a:defRPr sz="7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7414" y="201910"/>
            <a:ext cx="4813459" cy="840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14" y="1176443"/>
            <a:ext cx="4813459" cy="3327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414" y="4673095"/>
            <a:ext cx="124793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534829" rtl="0" eaLnBrk="1" latinLnBrk="0" hangingPunct="1">
              <a:defRPr sz="70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7332" y="4673095"/>
            <a:ext cx="169362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534829" rtl="0" eaLnBrk="1" latinLnBrk="0" hangingPunct="1">
              <a:defRPr sz="70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2939" y="4673095"/>
            <a:ext cx="124793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534829" rtl="0" eaLnBrk="1" latinLnBrk="0" hangingPunct="1">
              <a:defRPr sz="70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ctr" defTabSz="534829" rtl="0" eaLnBrk="1" latinLnBrk="1" hangingPunct="1">
        <a:spcBef>
          <a:spcPct val="0"/>
        </a:spcBef>
        <a:buNone/>
        <a:defRPr sz="25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61" indent="-200561" algn="l" defTabSz="534829" rtl="0" eaLnBrk="1" latinLnBrk="1" hangingPunct="1">
        <a:spcBef>
          <a:spcPct val="20000"/>
        </a:spcBef>
        <a:buFont typeface="Arial" pitchFamily="34" charset="0"/>
        <a:buChar char="�"/>
        <a:defRPr sz="1872" kern="1200">
          <a:solidFill>
            <a:schemeClr val="tx1"/>
          </a:solidFill>
          <a:latin typeface="+mn-lt"/>
          <a:ea typeface="+mn-ea"/>
          <a:cs typeface="+mn-cs"/>
        </a:defRPr>
      </a:lvl1pPr>
      <a:lvl2pPr marL="434548" indent="-167134" algn="l" defTabSz="534829" rtl="0" eaLnBrk="1" latinLnBrk="1" hangingPunct="1">
        <a:spcBef>
          <a:spcPct val="20000"/>
        </a:spcBef>
        <a:buFont typeface="Arial" pitchFamily="34" charset="0"/>
        <a:buChar char="�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668536" indent="-133707" algn="l" defTabSz="534829" rtl="0" eaLnBrk="1" latinLnBrk="1" hangingPunct="1">
        <a:spcBef>
          <a:spcPct val="20000"/>
        </a:spcBef>
        <a:buFont typeface="Arial" pitchFamily="34" charset="0"/>
        <a:buChar char="�"/>
        <a:defRPr sz="1404" kern="1200">
          <a:solidFill>
            <a:schemeClr val="tx1"/>
          </a:solidFill>
          <a:latin typeface="+mn-lt"/>
          <a:ea typeface="+mn-ea"/>
          <a:cs typeface="+mn-cs"/>
        </a:defRPr>
      </a:lvl3pPr>
      <a:lvl4pPr marL="935950" indent="-133707" algn="l" defTabSz="534829" rtl="0" eaLnBrk="1" latinLnBrk="1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65" indent="-133707" algn="l" defTabSz="534829" rtl="0" eaLnBrk="1" latinLnBrk="1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70779" indent="-133707" algn="l" defTabSz="534829" rtl="0" eaLnBrk="1" latinLnBrk="1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38194" indent="-133707" algn="l" defTabSz="534829" rtl="0" eaLnBrk="1" latinLnBrk="1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05608" indent="-133707" algn="l" defTabSz="534829" rtl="0" eaLnBrk="1" latinLnBrk="1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273022" indent="-133707" algn="l" defTabSz="534829" rtl="0" eaLnBrk="1" latinLnBrk="1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829" rtl="0" eaLnBrk="1" latinLnBrk="1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1pPr>
      <a:lvl2pPr marL="267414" algn="l" defTabSz="534829" rtl="0" eaLnBrk="1" latinLnBrk="1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2pPr>
      <a:lvl3pPr marL="534829" algn="l" defTabSz="534829" rtl="0" eaLnBrk="1" latinLnBrk="1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3pPr>
      <a:lvl4pPr marL="802243" algn="l" defTabSz="534829" rtl="0" eaLnBrk="1" latinLnBrk="1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4pPr>
      <a:lvl5pPr marL="1069658" algn="l" defTabSz="534829" rtl="0" eaLnBrk="1" latinLnBrk="1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5pPr>
      <a:lvl6pPr marL="1337072" algn="l" defTabSz="534829" rtl="0" eaLnBrk="1" latinLnBrk="1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6pPr>
      <a:lvl7pPr marL="1604486" algn="l" defTabSz="534829" rtl="0" eaLnBrk="1" latinLnBrk="1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7pPr>
      <a:lvl8pPr marL="1871901" algn="l" defTabSz="534829" rtl="0" eaLnBrk="1" latinLnBrk="1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8pPr>
      <a:lvl9pPr marL="2139315" algn="l" defTabSz="534829" rtl="0" eaLnBrk="1" latinLnBrk="1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727475" rtl="0" eaLnBrk="1" latinLnBrk="0" hangingPunct="1">
              <a:defRPr sz="95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4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727475" rtl="0" eaLnBrk="1" latinLnBrk="0" hangingPunct="1">
              <a:defRPr sz="95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727475" rtl="0" eaLnBrk="1" latinLnBrk="0" hangingPunct="1">
              <a:defRPr sz="95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defTabSz="727475" rtl="0" eaLnBrk="1" latinLnBrk="0" hangingPunct="1">
        <a:spcBef>
          <a:spcPct val="0"/>
        </a:spcBef>
        <a:buNone/>
        <a:defRPr sz="35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803" indent="-272803" algn="l" defTabSz="727475" rtl="0" eaLnBrk="1" latinLnBrk="0" hangingPunct="1">
        <a:spcBef>
          <a:spcPct val="20000"/>
        </a:spcBef>
        <a:buFont typeface="Arial" pitchFamily="34" charset="0"/>
        <a:buChar char="�"/>
        <a:defRPr sz="2546" kern="1200">
          <a:solidFill>
            <a:schemeClr val="tx1"/>
          </a:solidFill>
          <a:latin typeface="+mn-lt"/>
          <a:ea typeface="+mn-ea"/>
          <a:cs typeface="+mn-cs"/>
        </a:defRPr>
      </a:lvl1pPr>
      <a:lvl2pPr marL="591074" indent="-227336" algn="l" defTabSz="727475" rtl="0" eaLnBrk="1" latinLnBrk="0" hangingPunct="1">
        <a:spcBef>
          <a:spcPct val="20000"/>
        </a:spcBef>
        <a:buFont typeface="Arial" pitchFamily="34" charset="0"/>
        <a:buChar char="�"/>
        <a:defRPr sz="2228" kern="1200">
          <a:solidFill>
            <a:schemeClr val="tx1"/>
          </a:solidFill>
          <a:latin typeface="+mn-lt"/>
          <a:ea typeface="+mn-ea"/>
          <a:cs typeface="+mn-cs"/>
        </a:defRPr>
      </a:lvl2pPr>
      <a:lvl3pPr marL="909343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909" kern="1200">
          <a:solidFill>
            <a:schemeClr val="tx1"/>
          </a:solidFill>
          <a:latin typeface="+mn-lt"/>
          <a:ea typeface="+mn-ea"/>
          <a:cs typeface="+mn-cs"/>
        </a:defRPr>
      </a:lvl3pPr>
      <a:lvl4pPr marL="1273081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4pPr>
      <a:lvl5pPr marL="1636819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5pPr>
      <a:lvl6pPr marL="2000556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6pPr>
      <a:lvl7pPr marL="2364293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7pPr>
      <a:lvl8pPr marL="2728031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8pPr>
      <a:lvl9pPr marL="3091768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1pPr>
      <a:lvl2pPr marL="363737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2pPr>
      <a:lvl3pPr marL="727475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3pPr>
      <a:lvl4pPr marL="1091212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4pPr>
      <a:lvl5pPr marL="1454950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5pPr>
      <a:lvl6pPr marL="1818687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6pPr>
      <a:lvl7pPr marL="2182425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7pPr>
      <a:lvl8pPr marL="2546162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8pPr>
      <a:lvl9pPr marL="2909900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7414" y="201910"/>
            <a:ext cx="4813459" cy="840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14" y="1176443"/>
            <a:ext cx="4813459" cy="3327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414" y="4673095"/>
            <a:ext cx="124793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534829" rtl="0" eaLnBrk="1" latinLnBrk="0" hangingPunct="1">
              <a:defRPr sz="70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7332" y="4673095"/>
            <a:ext cx="169362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534829" rtl="0" eaLnBrk="1" latinLnBrk="0" hangingPunct="1">
              <a:defRPr sz="70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2939" y="4673095"/>
            <a:ext cx="124793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534829" rtl="0" eaLnBrk="1" latinLnBrk="0" hangingPunct="1">
              <a:defRPr sz="70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xStyles>
    <p:titleStyle>
      <a:lvl1pPr algn="ctr" defTabSz="534829" rtl="0" eaLnBrk="1" latinLnBrk="0" hangingPunct="1">
        <a:spcBef>
          <a:spcPct val="0"/>
        </a:spcBef>
        <a:buNone/>
        <a:defRPr sz="25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61" indent="-200561" algn="l" defTabSz="534829" rtl="0" eaLnBrk="1" latinLnBrk="0" hangingPunct="1">
        <a:spcBef>
          <a:spcPct val="20000"/>
        </a:spcBef>
        <a:buFont typeface="Arial" pitchFamily="34" charset="0"/>
        <a:buChar char="�"/>
        <a:defRPr sz="1872" kern="1200">
          <a:solidFill>
            <a:schemeClr val="tx1"/>
          </a:solidFill>
          <a:latin typeface="+mn-lt"/>
          <a:ea typeface="+mn-ea"/>
          <a:cs typeface="+mn-cs"/>
        </a:defRPr>
      </a:lvl1pPr>
      <a:lvl2pPr marL="434548" indent="-167134" algn="l" defTabSz="534829" rtl="0" eaLnBrk="1" latinLnBrk="0" hangingPunct="1">
        <a:spcBef>
          <a:spcPct val="20000"/>
        </a:spcBef>
        <a:buFont typeface="Arial" pitchFamily="34" charset="0"/>
        <a:buChar char="�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668536" indent="-133707" algn="l" defTabSz="534829" rtl="0" eaLnBrk="1" latinLnBrk="0" hangingPunct="1">
        <a:spcBef>
          <a:spcPct val="20000"/>
        </a:spcBef>
        <a:buFont typeface="Arial" pitchFamily="34" charset="0"/>
        <a:buChar char="�"/>
        <a:defRPr sz="1404" kern="1200">
          <a:solidFill>
            <a:schemeClr val="tx1"/>
          </a:solidFill>
          <a:latin typeface="+mn-lt"/>
          <a:ea typeface="+mn-ea"/>
          <a:cs typeface="+mn-cs"/>
        </a:defRPr>
      </a:lvl3pPr>
      <a:lvl4pPr marL="935950" indent="-133707" algn="l" defTabSz="534829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65" indent="-133707" algn="l" defTabSz="534829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70779" indent="-133707" algn="l" defTabSz="534829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38194" indent="-133707" algn="l" defTabSz="534829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05608" indent="-133707" algn="l" defTabSz="534829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273022" indent="-133707" algn="l" defTabSz="534829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829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1pPr>
      <a:lvl2pPr marL="267414" algn="l" defTabSz="534829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2pPr>
      <a:lvl3pPr marL="534829" algn="l" defTabSz="534829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3pPr>
      <a:lvl4pPr marL="802243" algn="l" defTabSz="534829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4pPr>
      <a:lvl5pPr marL="1069658" algn="l" defTabSz="534829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5pPr>
      <a:lvl6pPr marL="1337072" algn="l" defTabSz="534829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6pPr>
      <a:lvl7pPr marL="1604486" algn="l" defTabSz="534829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7pPr>
      <a:lvl8pPr marL="1871901" algn="l" defTabSz="534829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8pPr>
      <a:lvl9pPr marL="2139315" algn="l" defTabSz="534829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7414" y="201910"/>
            <a:ext cx="4813459" cy="840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14" y="1176443"/>
            <a:ext cx="4813459" cy="3327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414" y="4673095"/>
            <a:ext cx="124793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534829" rtl="0" eaLnBrk="1" latinLnBrk="0" hangingPunct="1">
              <a:defRPr sz="70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56DD26-32A4-2A43-990A-6F7E5E73786E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7332" y="4673095"/>
            <a:ext cx="169362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534829" rtl="0" eaLnBrk="1" latinLnBrk="0" hangingPunct="1">
              <a:defRPr sz="70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2939" y="4673095"/>
            <a:ext cx="124793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534829" rtl="0" eaLnBrk="1" latinLnBrk="0" hangingPunct="1">
              <a:defRPr sz="70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txStyles>
    <p:titleStyle>
      <a:lvl1pPr algn="ctr" defTabSz="267414" rtl="0" eaLnBrk="1" latinLnBrk="0" hangingPunct="1">
        <a:spcBef>
          <a:spcPct val="0"/>
        </a:spcBef>
        <a:buNone/>
        <a:defRPr sz="25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61" indent="-200561" algn="l" defTabSz="267414" rtl="0" eaLnBrk="1" latinLnBrk="0" hangingPunct="1">
        <a:spcBef>
          <a:spcPct val="20000"/>
        </a:spcBef>
        <a:buFont typeface="Arial"/>
        <a:buChar char="•"/>
        <a:defRPr sz="1872" kern="1200">
          <a:solidFill>
            <a:schemeClr val="tx1"/>
          </a:solidFill>
          <a:latin typeface="+mn-lt"/>
          <a:ea typeface="+mn-ea"/>
          <a:cs typeface="+mn-cs"/>
        </a:defRPr>
      </a:lvl1pPr>
      <a:lvl2pPr marL="434548" indent="-167134" algn="l" defTabSz="267414" rtl="0" eaLnBrk="1" latinLnBrk="0" hangingPunct="1">
        <a:spcBef>
          <a:spcPct val="20000"/>
        </a:spcBef>
        <a:buFont typeface="Arial"/>
        <a:buChar char="–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668536" indent="-133707" algn="l" defTabSz="267414" rtl="0" eaLnBrk="1" latinLnBrk="0" hangingPunct="1">
        <a:spcBef>
          <a:spcPct val="20000"/>
        </a:spcBef>
        <a:buFont typeface="Arial"/>
        <a:buChar char="•"/>
        <a:defRPr sz="1404" kern="1200">
          <a:solidFill>
            <a:schemeClr val="tx1"/>
          </a:solidFill>
          <a:latin typeface="+mn-lt"/>
          <a:ea typeface="+mn-ea"/>
          <a:cs typeface="+mn-cs"/>
        </a:defRPr>
      </a:lvl3pPr>
      <a:lvl4pPr marL="935950" indent="-133707" algn="l" defTabSz="267414" rtl="0" eaLnBrk="1" latinLnBrk="0" hangingPunct="1">
        <a:spcBef>
          <a:spcPct val="20000"/>
        </a:spcBef>
        <a:buFont typeface="Arial"/>
        <a:buChar char="–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65" indent="-133707" algn="l" defTabSz="267414" rtl="0" eaLnBrk="1" latinLnBrk="0" hangingPunct="1">
        <a:spcBef>
          <a:spcPct val="20000"/>
        </a:spcBef>
        <a:buFont typeface="Arial"/>
        <a:buChar char="»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70779" indent="-133707" algn="l" defTabSz="267414" rtl="0" eaLnBrk="1" latinLnBrk="0" hangingPunct="1">
        <a:spcBef>
          <a:spcPct val="20000"/>
        </a:spcBef>
        <a:buFont typeface="Arial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38194" indent="-133707" algn="l" defTabSz="267414" rtl="0" eaLnBrk="1" latinLnBrk="0" hangingPunct="1">
        <a:spcBef>
          <a:spcPct val="20000"/>
        </a:spcBef>
        <a:buFont typeface="Arial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05608" indent="-133707" algn="l" defTabSz="267414" rtl="0" eaLnBrk="1" latinLnBrk="0" hangingPunct="1">
        <a:spcBef>
          <a:spcPct val="20000"/>
        </a:spcBef>
        <a:buFont typeface="Arial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273022" indent="-133707" algn="l" defTabSz="267414" rtl="0" eaLnBrk="1" latinLnBrk="0" hangingPunct="1">
        <a:spcBef>
          <a:spcPct val="20000"/>
        </a:spcBef>
        <a:buFont typeface="Arial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7414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1pPr>
      <a:lvl2pPr marL="267414" algn="l" defTabSz="267414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2pPr>
      <a:lvl3pPr marL="534829" algn="l" defTabSz="267414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3pPr>
      <a:lvl4pPr marL="802243" algn="l" defTabSz="267414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4pPr>
      <a:lvl5pPr marL="1069658" algn="l" defTabSz="267414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5pPr>
      <a:lvl6pPr marL="1337072" algn="l" defTabSz="267414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6pPr>
      <a:lvl7pPr marL="1604486" algn="l" defTabSz="267414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7pPr>
      <a:lvl8pPr marL="1871901" algn="l" defTabSz="267414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8pPr>
      <a:lvl9pPr marL="2139315" algn="l" defTabSz="267414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727475" rtl="0" eaLnBrk="1" latinLnBrk="0" hangingPunct="1">
              <a:defRPr sz="95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4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727475" rtl="0" eaLnBrk="1" latinLnBrk="0" hangingPunct="1">
              <a:defRPr sz="95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727475" rtl="0" eaLnBrk="1" latinLnBrk="0" hangingPunct="1">
              <a:defRPr sz="95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xStyles>
    <p:titleStyle>
      <a:lvl1pPr algn="ctr" defTabSz="727475" rtl="0" eaLnBrk="1" latinLnBrk="0" hangingPunct="1">
        <a:spcBef>
          <a:spcPct val="0"/>
        </a:spcBef>
        <a:buNone/>
        <a:defRPr sz="35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803" indent="-272803" algn="l" defTabSz="727475" rtl="0" eaLnBrk="1" latinLnBrk="0" hangingPunct="1">
        <a:spcBef>
          <a:spcPct val="20000"/>
        </a:spcBef>
        <a:buFont typeface="Arial" pitchFamily="34" charset="0"/>
        <a:buChar char="�"/>
        <a:defRPr sz="2546" kern="1200">
          <a:solidFill>
            <a:schemeClr val="tx1"/>
          </a:solidFill>
          <a:latin typeface="+mn-lt"/>
          <a:ea typeface="+mn-ea"/>
          <a:cs typeface="+mn-cs"/>
        </a:defRPr>
      </a:lvl1pPr>
      <a:lvl2pPr marL="591074" indent="-227336" algn="l" defTabSz="727475" rtl="0" eaLnBrk="1" latinLnBrk="0" hangingPunct="1">
        <a:spcBef>
          <a:spcPct val="20000"/>
        </a:spcBef>
        <a:buFont typeface="Arial" pitchFamily="34" charset="0"/>
        <a:buChar char="�"/>
        <a:defRPr sz="2228" kern="1200">
          <a:solidFill>
            <a:schemeClr val="tx1"/>
          </a:solidFill>
          <a:latin typeface="+mn-lt"/>
          <a:ea typeface="+mn-ea"/>
          <a:cs typeface="+mn-cs"/>
        </a:defRPr>
      </a:lvl2pPr>
      <a:lvl3pPr marL="909343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909" kern="1200">
          <a:solidFill>
            <a:schemeClr val="tx1"/>
          </a:solidFill>
          <a:latin typeface="+mn-lt"/>
          <a:ea typeface="+mn-ea"/>
          <a:cs typeface="+mn-cs"/>
        </a:defRPr>
      </a:lvl3pPr>
      <a:lvl4pPr marL="1273081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4pPr>
      <a:lvl5pPr marL="1636819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5pPr>
      <a:lvl6pPr marL="2000556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6pPr>
      <a:lvl7pPr marL="2364293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7pPr>
      <a:lvl8pPr marL="2728031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8pPr>
      <a:lvl9pPr marL="3091768" indent="-181869" algn="l" defTabSz="727475" rtl="0" eaLnBrk="1" latinLnBrk="0" hangingPunct="1">
        <a:spcBef>
          <a:spcPct val="20000"/>
        </a:spcBef>
        <a:buFont typeface="Arial" pitchFamily="34" charset="0"/>
        <a:buChar char="�"/>
        <a:defRPr sz="15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1pPr>
      <a:lvl2pPr marL="363737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2pPr>
      <a:lvl3pPr marL="727475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3pPr>
      <a:lvl4pPr marL="1091212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4pPr>
      <a:lvl5pPr marL="1454950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5pPr>
      <a:lvl6pPr marL="1818687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6pPr>
      <a:lvl7pPr marL="2182425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7pPr>
      <a:lvl8pPr marL="2546162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8pPr>
      <a:lvl9pPr marL="2909900" algn="l" defTabSz="727475" rtl="0" eaLnBrk="1" latinLnBrk="0" hangingPunct="1">
        <a:defRPr sz="14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4.png"/><Relationship Id="rId7" Type="http://schemas.openxmlformats.org/officeDocument/2006/relationships/image" Target="../media/image4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4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4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4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4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4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0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4.png"/><Relationship Id="rId7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4.png"/><Relationship Id="rId7" Type="http://schemas.openxmlformats.org/officeDocument/2006/relationships/image" Target="../media/image5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2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2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2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.png"/><Relationship Id="rId4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59.png"/><Relationship Id="rId5" Type="http://schemas.openxmlformats.org/officeDocument/2006/relationships/image" Target="../media/image26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54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24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68.png"/><Relationship Id="rId5" Type="http://schemas.openxmlformats.org/officeDocument/2006/relationships/image" Target="../media/image26.png"/><Relationship Id="rId10" Type="http://schemas.openxmlformats.org/officeDocument/2006/relationships/image" Target="../media/image67.png"/><Relationship Id="rId4" Type="http://schemas.openxmlformats.org/officeDocument/2006/relationships/image" Target="../media/image54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4.png"/><Relationship Id="rId7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73.png"/><Relationship Id="rId5" Type="http://schemas.openxmlformats.org/officeDocument/2006/relationships/image" Target="../media/image26.png"/><Relationship Id="rId10" Type="http://schemas.openxmlformats.org/officeDocument/2006/relationships/image" Target="../media/image72.png"/><Relationship Id="rId4" Type="http://schemas.openxmlformats.org/officeDocument/2006/relationships/image" Target="../media/image54.pn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4.png"/><Relationship Id="rId7" Type="http://schemas.openxmlformats.org/officeDocument/2006/relationships/image" Target="../media/image7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78.png"/><Relationship Id="rId5" Type="http://schemas.openxmlformats.org/officeDocument/2006/relationships/image" Target="../media/image26.png"/><Relationship Id="rId10" Type="http://schemas.openxmlformats.org/officeDocument/2006/relationships/image" Target="../media/image77.png"/><Relationship Id="rId4" Type="http://schemas.openxmlformats.org/officeDocument/2006/relationships/image" Target="../media/image54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4.png"/><Relationship Id="rId7" Type="http://schemas.openxmlformats.org/officeDocument/2006/relationships/image" Target="../media/image7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10" Type="http://schemas.openxmlformats.org/officeDocument/2006/relationships/image" Target="../media/image80.png"/><Relationship Id="rId4" Type="http://schemas.openxmlformats.org/officeDocument/2006/relationships/image" Target="../media/image5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24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81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87.png"/><Relationship Id="rId5" Type="http://schemas.openxmlformats.org/officeDocument/2006/relationships/image" Target="../media/image26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4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26.png"/><Relationship Id="rId10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26.pn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26.png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26.png"/><Relationship Id="rId10" Type="http://schemas.openxmlformats.org/officeDocument/2006/relationships/image" Target="../media/image115.png"/><Relationship Id="rId4" Type="http://schemas.openxmlformats.org/officeDocument/2006/relationships/image" Target="../media/image111.png"/><Relationship Id="rId9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117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2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3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4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5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6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7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8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9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1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2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4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2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4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5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6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7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8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9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9.png"/><Relationship Id="rId5" Type="http://schemas.openxmlformats.org/officeDocument/2006/relationships/image" Target="../media/image158.svg"/><Relationship Id="rId4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8.svg"/><Relationship Id="rId5" Type="http://schemas.openxmlformats.org/officeDocument/2006/relationships/image" Target="../media/image157.png"/><Relationship Id="rId4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4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4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4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4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4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4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4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4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4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4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4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4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4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4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4542" y="1681425"/>
            <a:ext cx="4210195" cy="4210195"/>
            <a:chOff x="2084542" y="1681425"/>
            <a:chExt cx="4210195" cy="42101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4542" y="1681425"/>
              <a:ext cx="4210195" cy="421019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5003" y="2730264"/>
            <a:ext cx="695687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kern="0" spc="-40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The Art Of Readable</a:t>
            </a:r>
          </a:p>
          <a:p>
            <a:r>
              <a:rPr lang="en-US" sz="6600" kern="0" spc="-40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Code </a:t>
            </a:r>
            <a:r>
              <a:rPr lang="ko-KR" altLang="en-US" sz="6600" kern="0" spc="-40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정리</a:t>
            </a:r>
            <a:endParaRPr lang="en-US" sz="6600" kern="0" spc="-400">
              <a:solidFill>
                <a:srgbClr val="FFFFFF"/>
              </a:solidFill>
              <a:latin typeface="Gmarket Sans Bold" pitchFamily="34" charset="0"/>
              <a:cs typeface="Gmarket Sans Bold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8087" y="6085526"/>
            <a:ext cx="68526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kern="0" spc="900">
                <a:solidFill>
                  <a:srgbClr val="FFFFFF"/>
                </a:solidFill>
                <a:latin typeface="Arial Black" panose="020B0A04020102020204" pitchFamily="34" charset="0"/>
              </a:rPr>
              <a:t>레퍼런스</a:t>
            </a:r>
            <a:endParaRPr lang="en-US" sz="3200">
              <a:latin typeface="Arial Black" panose="020B0A040201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 rot="5400000">
            <a:off x="-2768148" y="3608982"/>
            <a:ext cx="6651101" cy="3662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110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MOBILE SERVICE GUIDE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8969134" y="1184936"/>
            <a:ext cx="125818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kern="0" spc="20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BRAAME</a:t>
            </a:r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297555"/>
            <a:ext cx="2782908" cy="614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2631"/>
            <a:ext cx="662645" cy="644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5706" y="3086340"/>
            <a:ext cx="8064905" cy="2654676"/>
            <a:chOff x="1145706" y="3086340"/>
            <a:chExt cx="8064905" cy="26546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5706" y="3086340"/>
              <a:ext cx="8064905" cy="26546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48" y="2218922"/>
            <a:ext cx="3365794" cy="46630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1730" y="2110715"/>
            <a:ext cx="3349530" cy="3349530"/>
            <a:chOff x="2751730" y="2110715"/>
            <a:chExt cx="3349530" cy="334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730" y="2110715"/>
              <a:ext cx="3349530" cy="334953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36905" y="3394739"/>
            <a:ext cx="5534723" cy="5386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23" kern="0">
                <a:solidFill>
                  <a:srgbClr val="FFFFFF"/>
                </a:solidFill>
                <a:latin typeface="Gmarket Sans Bold" pitchFamily="34" charset="0"/>
              </a:rPr>
              <a:t>THE ART OF READABLE CODE</a:t>
            </a:r>
            <a:endParaRPr lang="en-US" sz="3023"/>
          </a:p>
        </p:txBody>
      </p:sp>
      <p:sp>
        <p:nvSpPr>
          <p:cNvPr id="6" name="Object 6"/>
          <p:cNvSpPr txBox="1"/>
          <p:nvPr/>
        </p:nvSpPr>
        <p:spPr>
          <a:xfrm>
            <a:off x="4977292" y="4542559"/>
            <a:ext cx="5451800" cy="293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32" kern="0" spc="716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10</a:t>
            </a:r>
            <a:r>
              <a:rPr lang="ko-KR" altLang="en-US" sz="1432" kern="0" spc="716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장</a:t>
            </a:r>
            <a:r>
              <a:rPr lang="en-US" sz="1432" kern="0" spc="716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 ~ 11</a:t>
            </a:r>
            <a:r>
              <a:rPr lang="ko-KR" altLang="en-US" sz="1432" kern="0" spc="716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장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8228947" y="1642262"/>
            <a:ext cx="1000984" cy="3672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955" kern="0" spc="159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레퍼런스 게임팀</a:t>
            </a:r>
            <a:endParaRPr lang="en-US"/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0447" y="3867532"/>
            <a:ext cx="2352720" cy="2352720"/>
            <a:chOff x="2650447" y="3867532"/>
            <a:chExt cx="2352720" cy="23527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920000">
              <a:off x="2650447" y="3867532"/>
              <a:ext cx="2352720" cy="23527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8277" y="4893290"/>
            <a:ext cx="1853498" cy="1853498"/>
            <a:chOff x="3068277" y="4893289"/>
            <a:chExt cx="1853498" cy="1853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60000">
              <a:off x="3068277" y="4893289"/>
              <a:ext cx="1853498" cy="1853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1643" y="1210659"/>
            <a:ext cx="5415545" cy="5140779"/>
            <a:chOff x="4381643" y="1210659"/>
            <a:chExt cx="5415545" cy="5140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643" y="1210659"/>
              <a:ext cx="5415545" cy="51407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47756" y="2303650"/>
            <a:ext cx="3263436" cy="9770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60" kern="0" spc="1830">
                <a:solidFill>
                  <a:srgbClr val="3343A8"/>
                </a:solidFill>
                <a:latin typeface="Bebas" pitchFamily="34" charset="0"/>
                <a:cs typeface="Bebas" pitchFamily="34" charset="0"/>
              </a:rPr>
              <a:t>INDEX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5347757" y="3311028"/>
            <a:ext cx="3417977" cy="36892"/>
            <a:chOff x="5347757" y="3311028"/>
            <a:chExt cx="3417977" cy="368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757" y="3311028"/>
              <a:ext cx="3417977" cy="3689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672138" y="3781049"/>
            <a:ext cx="4207785" cy="514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32"/>
              <a:t>EXTRACTING UNRELATED SUBPROBLEMS</a:t>
            </a:r>
            <a:endParaRPr lang="en-US" sz="1432" kern="0" spc="-80">
              <a:solidFill>
                <a:srgbClr val="000000"/>
              </a:solidFill>
              <a:latin typeface="Gmarket Sans Bold" pitchFamily="34" charset="0"/>
              <a:cs typeface="Gmarket Sans Bold" pitchFamily="34" charset="0"/>
            </a:endParaRPr>
          </a:p>
          <a:p>
            <a:r>
              <a:rPr lang="en-US" altLang="ko-KR" sz="1432"/>
              <a:t>ONE TASK AT A TIME</a:t>
            </a:r>
            <a:endParaRPr lang="en-US"/>
          </a:p>
        </p:txBody>
      </p:sp>
      <p:sp>
        <p:nvSpPr>
          <p:cNvPr id="16" name="Object 16"/>
          <p:cNvSpPr txBox="1"/>
          <p:nvPr/>
        </p:nvSpPr>
        <p:spPr>
          <a:xfrm>
            <a:off x="5302004" y="3781048"/>
            <a:ext cx="740269" cy="514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32" kern="0" spc="80">
                <a:solidFill>
                  <a:srgbClr val="000000"/>
                </a:solidFill>
                <a:latin typeface="Bebas" pitchFamily="34" charset="0"/>
                <a:cs typeface="Bebas" pitchFamily="34" charset="0"/>
              </a:rPr>
              <a:t>01</a:t>
            </a:r>
          </a:p>
          <a:p>
            <a:r>
              <a:rPr lang="en-US" sz="1432" kern="0" spc="80">
                <a:solidFill>
                  <a:srgbClr val="000000"/>
                </a:solidFill>
                <a:latin typeface="Bebas" pitchFamily="34" charset="0"/>
                <a:cs typeface="Bebas" pitchFamily="34" charset="0"/>
              </a:rPr>
              <a:t>02</a:t>
            </a:r>
          </a:p>
        </p:txBody>
      </p:sp>
      <p:sp>
        <p:nvSpPr>
          <p:cNvPr id="17" name="Object 17"/>
          <p:cNvSpPr txBox="1"/>
          <p:nvPr/>
        </p:nvSpPr>
        <p:spPr>
          <a:xfrm rot="5400000">
            <a:off x="-1108956" y="3667483"/>
            <a:ext cx="5291458" cy="2448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14" kern="0" spc="875">
                <a:solidFill>
                  <a:srgbClr val="FFFFFF"/>
                </a:solidFill>
                <a:latin typeface="Bebas" pitchFamily="34" charset="0"/>
              </a:rPr>
              <a:t>THE ART OF READABLE</a:t>
            </a:r>
            <a:r>
              <a:rPr lang="ko-KR" altLang="en-US" sz="1114" kern="0" spc="875">
                <a:solidFill>
                  <a:srgbClr val="FFFFFF"/>
                </a:solidFill>
                <a:latin typeface="Bebas" pitchFamily="34" charset="0"/>
              </a:rPr>
              <a:t> </a:t>
            </a:r>
            <a:r>
              <a:rPr lang="en-US" altLang="ko-KR" sz="1114" kern="0" spc="875">
                <a:solidFill>
                  <a:srgbClr val="FFFFFF"/>
                </a:solidFill>
                <a:latin typeface="Bebas" pitchFamily="34" charset="0"/>
              </a:rPr>
              <a:t>CODE</a:t>
            </a:r>
            <a:endParaRPr lang="en-US"/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1387927"/>
            <a:ext cx="833161" cy="4786243"/>
            <a:chOff x="1093318" y="1387927"/>
            <a:chExt cx="833161" cy="4786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8" y="1387927"/>
              <a:ext cx="833161" cy="478624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529911" y="2428428"/>
            <a:ext cx="5038449" cy="18364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819"/>
              <a:t>EXTRACTING UNRELATED SUBPROBLEMS</a:t>
            </a:r>
            <a:endParaRPr lang="en-US" altLang="ko-KR" sz="3819" kern="0" spc="-80">
              <a:solidFill>
                <a:srgbClr val="000000"/>
              </a:solidFill>
              <a:latin typeface="Gmarket Sans Bold" pitchFamily="34" charset="0"/>
              <a:cs typeface="Gmarket Sans Bold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9911" y="1909217"/>
            <a:ext cx="916325" cy="7012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5" kern="0" spc="159">
                <a:solidFill>
                  <a:srgbClr val="3343A8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3961219" y="996722"/>
            <a:ext cx="6616235" cy="5177449"/>
            <a:chOff x="3961219" y="996722"/>
            <a:chExt cx="6616235" cy="51774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219" y="996722"/>
              <a:ext cx="6616235" cy="51774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5400000">
            <a:off x="-1131716" y="3691968"/>
            <a:ext cx="5291458" cy="195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5" kern="0" spc="875">
                <a:solidFill>
                  <a:srgbClr val="FFFFFF"/>
                </a:solidFill>
                <a:latin typeface="Bebas" pitchFamily="34" charset="0"/>
              </a:rPr>
              <a:t>THE ART OF READABLE</a:t>
            </a:r>
            <a:r>
              <a:rPr lang="ko-KR" altLang="en-US" sz="795" kern="0" spc="875">
                <a:solidFill>
                  <a:srgbClr val="FFFFFF"/>
                </a:solidFill>
                <a:latin typeface="Bebas" pitchFamily="34" charset="0"/>
              </a:rPr>
              <a:t> </a:t>
            </a:r>
            <a:r>
              <a:rPr lang="en-US" altLang="ko-KR" sz="795" kern="0" spc="875">
                <a:solidFill>
                  <a:srgbClr val="FFFFFF"/>
                </a:solidFill>
                <a:latin typeface="Bebas" pitchFamily="34" charset="0"/>
              </a:rPr>
              <a:t>CODE</a:t>
            </a:r>
            <a:endParaRPr lang="en-US" altLang="ko-KR" sz="795"/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EXTRACTING UNRELATED SUBPROBLEMS</a:t>
            </a:r>
            <a:endParaRPr lang="en-US" altLang="ko-KR" sz="2228" kern="0" spc="-80">
              <a:solidFill>
                <a:srgbClr val="000000"/>
              </a:solidFill>
              <a:latin typeface="Gmarket Sans Bold" pitchFamily="34" charset="0"/>
              <a:cs typeface="Gmarket Sans Bold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1459887" y="2453729"/>
            <a:ext cx="7770454" cy="598281"/>
            <a:chOff x="7363347" y="4247097"/>
            <a:chExt cx="2543087" cy="30525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4247097"/>
              <a:ext cx="2543087" cy="3052523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D95DDD29-AB39-AA35-7DAC-13C56782C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31" y="3204911"/>
            <a:ext cx="3522337" cy="319326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47D1658-A45E-E6E8-B8F7-040138C33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330" y="4108999"/>
            <a:ext cx="3522337" cy="22891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1F55DF0-CC02-8104-163E-51A5ED6F8285}"/>
              </a:ext>
            </a:extLst>
          </p:cNvPr>
          <p:cNvSpPr txBox="1"/>
          <p:nvPr/>
        </p:nvSpPr>
        <p:spPr>
          <a:xfrm>
            <a:off x="1466231" y="3204913"/>
            <a:ext cx="1994842" cy="293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32" b="1"/>
              <a:t>가장 가까운 거리 찾기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E9716A-ADE3-1375-79E0-AA9DCF815735}"/>
              </a:ext>
            </a:extLst>
          </p:cNvPr>
          <p:cNvSpPr txBox="1"/>
          <p:nvPr/>
        </p:nvSpPr>
        <p:spPr>
          <a:xfrm>
            <a:off x="5721330" y="3204912"/>
            <a:ext cx="3522337" cy="93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14" b="1"/>
              <a:t>가장 가까운 거리를 </a:t>
            </a:r>
            <a:r>
              <a:rPr lang="ko-KR" altLang="en-US" sz="1114"/>
              <a:t>찾는 문제의 경우 </a:t>
            </a:r>
            <a:r>
              <a:rPr lang="en-US" altLang="ko-KR" sz="1114"/>
              <a:t>for</a:t>
            </a:r>
            <a:r>
              <a:rPr lang="ko-KR" altLang="en-US" sz="1114"/>
              <a:t>문 내의</a:t>
            </a:r>
            <a:endParaRPr lang="en-US" altLang="ko-KR" sz="1114"/>
          </a:p>
          <a:p>
            <a:r>
              <a:rPr lang="ko-KR" altLang="en-US" sz="1114"/>
              <a:t>대부분의 코드가 구체의 두 점 사이의 거리를 구하기 위한 </a:t>
            </a:r>
            <a:endParaRPr lang="en-US" altLang="ko-KR" sz="1114"/>
          </a:p>
          <a:p>
            <a:r>
              <a:rPr lang="ko-KR" altLang="en-US" sz="1114"/>
              <a:t>추가적인 문제이기에 아래와 같이 따로 함수로 빼는 것이 좋다</a:t>
            </a:r>
            <a:r>
              <a:rPr lang="en-US" altLang="ko-KR" sz="1114"/>
              <a:t>.</a:t>
            </a:r>
            <a:endParaRPr lang="ko-KR" altLang="en-US" sz="1114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AA2CD-D514-9816-EB09-261CE90F13DB}"/>
              </a:ext>
            </a:extLst>
          </p:cNvPr>
          <p:cNvSpPr txBox="1"/>
          <p:nvPr/>
        </p:nvSpPr>
        <p:spPr>
          <a:xfrm>
            <a:off x="1466231" y="2477294"/>
            <a:ext cx="7517240" cy="7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32">
                <a:solidFill>
                  <a:schemeClr val="bg1"/>
                </a:solidFill>
              </a:rPr>
              <a:t>실제 문제를 해결하는 데에 추가적인 문제를 해결해야 할 경우 따로 코드를 분리하는 것이 좋다</a:t>
            </a:r>
            <a:r>
              <a:rPr lang="en-US" altLang="ko-KR" sz="1432">
                <a:solidFill>
                  <a:schemeClr val="bg1"/>
                </a:solidFill>
              </a:rPr>
              <a:t>.</a:t>
            </a:r>
          </a:p>
          <a:p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297555"/>
            <a:ext cx="2782908" cy="614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2631"/>
            <a:ext cx="662645" cy="644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47" y="2218924"/>
            <a:ext cx="1749922" cy="5238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7179" y="2792430"/>
            <a:ext cx="7560882" cy="3539369"/>
            <a:chOff x="1567179" y="2792430"/>
            <a:chExt cx="7560882" cy="35393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7179" y="2792430"/>
              <a:ext cx="7560882" cy="3539369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Pure Utility Code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F97EEDA8-CB0F-4A03-737A-F6EB9B09CB75}"/>
              </a:ext>
            </a:extLst>
          </p:cNvPr>
          <p:cNvGrpSpPr/>
          <p:nvPr/>
        </p:nvGrpSpPr>
        <p:grpSpPr>
          <a:xfrm>
            <a:off x="6378878" y="3825281"/>
            <a:ext cx="3224381" cy="842713"/>
            <a:chOff x="6827500" y="2465661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CDF4C6A4-7185-D8B5-7228-BD80E0EBE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7500" y="2465661"/>
              <a:ext cx="2543087" cy="3052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9887" y="2453728"/>
            <a:ext cx="7770454" cy="842713"/>
            <a:chOff x="7363347" y="3742223"/>
            <a:chExt cx="2543087" cy="30525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3742223"/>
              <a:ext cx="2543087" cy="30525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9AA2CD-D514-9816-EB09-261CE90F13DB}"/>
              </a:ext>
            </a:extLst>
          </p:cNvPr>
          <p:cNvSpPr txBox="1"/>
          <p:nvPr/>
        </p:nvSpPr>
        <p:spPr>
          <a:xfrm>
            <a:off x="1466231" y="2477294"/>
            <a:ext cx="7517240" cy="95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32">
                <a:solidFill>
                  <a:schemeClr val="bg1"/>
                </a:solidFill>
              </a:rPr>
              <a:t>기본 유틸리티의 경우 내장 라이브러를 통해 구현되는 경우가 많다</a:t>
            </a:r>
            <a:r>
              <a:rPr lang="en-US" altLang="ko-KR" sz="1432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32">
                <a:solidFill>
                  <a:schemeClr val="bg1"/>
                </a:solidFill>
              </a:rPr>
              <a:t>예를 들어 파일의 내용을 읽어야 하는 경우 </a:t>
            </a:r>
            <a:r>
              <a:rPr lang="en-US" altLang="ko-KR" sz="1432">
                <a:solidFill>
                  <a:schemeClr val="bg1"/>
                </a:solidFill>
              </a:rPr>
              <a:t>PHP</a:t>
            </a:r>
            <a:r>
              <a:rPr lang="ko-KR" altLang="en-US" sz="1432">
                <a:solidFill>
                  <a:schemeClr val="bg1"/>
                </a:solidFill>
              </a:rPr>
              <a:t>에서는 </a:t>
            </a:r>
            <a:r>
              <a:rPr lang="en-US" altLang="ko-KR" sz="1432" err="1">
                <a:solidFill>
                  <a:schemeClr val="bg1"/>
                </a:solidFill>
              </a:rPr>
              <a:t>file_get_contents(“filename”) </a:t>
            </a:r>
            <a:r>
              <a:rPr lang="ko-KR" altLang="en-US" sz="1432">
                <a:solidFill>
                  <a:schemeClr val="bg1"/>
                </a:solidFill>
              </a:rPr>
              <a:t>또는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 sz="1432" err="1">
                <a:solidFill>
                  <a:schemeClr val="bg1"/>
                </a:solidFill>
              </a:rPr>
              <a:t>파이썬에서는 </a:t>
            </a:r>
            <a:r>
              <a:rPr lang="en-US" altLang="ko-KR" sz="1432">
                <a:solidFill>
                  <a:schemeClr val="bg1"/>
                </a:solidFill>
              </a:rPr>
              <a:t>open(“filename”).read()</a:t>
            </a:r>
            <a:r>
              <a:rPr lang="ko-KR" altLang="en-US" sz="1432">
                <a:solidFill>
                  <a:schemeClr val="bg1"/>
                </a:solidFill>
              </a:rPr>
              <a:t>로 할 수 있다</a:t>
            </a:r>
            <a:r>
              <a:rPr lang="en-US" altLang="ko-KR" sz="1432">
                <a:solidFill>
                  <a:schemeClr val="bg1"/>
                </a:solidFill>
              </a:rPr>
              <a:t>.</a:t>
            </a:r>
          </a:p>
          <a:p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744380-A580-2307-0738-1D623A71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31" y="3830178"/>
            <a:ext cx="4874976" cy="2598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6C4847-CFDE-01E5-E47E-66F69D329950}"/>
              </a:ext>
            </a:extLst>
          </p:cNvPr>
          <p:cNvSpPr txBox="1"/>
          <p:nvPr/>
        </p:nvSpPr>
        <p:spPr>
          <a:xfrm>
            <a:off x="6341208" y="3827000"/>
            <a:ext cx="3358047" cy="661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73">
                <a:solidFill>
                  <a:schemeClr val="bg1"/>
                </a:solidFill>
              </a:rPr>
              <a:t>C++</a:t>
            </a:r>
            <a:r>
              <a:rPr lang="ko-KR" altLang="en-US" sz="1273">
                <a:solidFill>
                  <a:schemeClr val="bg1"/>
                </a:solidFill>
              </a:rPr>
              <a:t>을 예로 파일을 읽기위해서는 다음과 같은</a:t>
            </a:r>
            <a:endParaRPr lang="en-US" altLang="ko-KR" sz="1273">
              <a:solidFill>
                <a:schemeClr val="bg1"/>
              </a:solidFill>
            </a:endParaRPr>
          </a:p>
          <a:p>
            <a:r>
              <a:rPr lang="ko-KR" altLang="en-US" sz="1273">
                <a:solidFill>
                  <a:schemeClr val="bg1"/>
                </a:solidFill>
              </a:rPr>
              <a:t>코드가 필요로 하는데 이는 추가적인 문제의 </a:t>
            </a:r>
            <a:endParaRPr lang="en-US" altLang="ko-KR" sz="1273">
              <a:solidFill>
                <a:schemeClr val="bg1"/>
              </a:solidFill>
            </a:endParaRPr>
          </a:p>
          <a:p>
            <a:r>
              <a:rPr lang="ko-KR" altLang="en-US" sz="1273">
                <a:solidFill>
                  <a:schemeClr val="bg1"/>
                </a:solidFill>
              </a:rPr>
              <a:t>전형적인</a:t>
            </a:r>
            <a:r>
              <a:rPr lang="en-US" altLang="ko-KR" sz="1273">
                <a:solidFill>
                  <a:schemeClr val="bg1"/>
                </a:solidFill>
              </a:rPr>
              <a:t> </a:t>
            </a:r>
            <a:r>
              <a:rPr lang="ko-KR" altLang="en-US" sz="1273">
                <a:solidFill>
                  <a:schemeClr val="bg1"/>
                </a:solidFill>
              </a:rPr>
              <a:t>예이다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9105205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Other General-Purpose Code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003" name="그룹 1003"/>
          <p:cNvGrpSpPr/>
          <p:nvPr/>
        </p:nvGrpSpPr>
        <p:grpSpPr>
          <a:xfrm>
            <a:off x="1459887" y="2453729"/>
            <a:ext cx="7770454" cy="357730"/>
            <a:chOff x="7363347" y="5417550"/>
            <a:chExt cx="2543087" cy="3052523"/>
          </a:xfrm>
          <a:solidFill>
            <a:srgbClr val="9EAAB4"/>
          </a:solidFill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5417550"/>
              <a:ext cx="2543087" cy="3052523"/>
            </a:xfrm>
            <a:prstGeom prst="rect">
              <a:avLst/>
            </a:prstGeom>
            <a:grpFill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9AA2CD-D514-9816-EB09-261CE90F13DB}"/>
              </a:ext>
            </a:extLst>
          </p:cNvPr>
          <p:cNvSpPr txBox="1"/>
          <p:nvPr/>
        </p:nvSpPr>
        <p:spPr>
          <a:xfrm>
            <a:off x="1466231" y="2477294"/>
            <a:ext cx="7764113" cy="26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73">
                <a:solidFill>
                  <a:schemeClr val="bg1"/>
                </a:solidFill>
              </a:rPr>
              <a:t>자바스크립트를 디버깅할 때 프로그래머들은 종종 다음과 같이 </a:t>
            </a:r>
            <a:r>
              <a:rPr lang="en-US" altLang="ko-KR" sz="1273">
                <a:solidFill>
                  <a:schemeClr val="bg1"/>
                </a:solidFill>
              </a:rPr>
              <a:t>alert();</a:t>
            </a:r>
            <a:r>
              <a:rPr lang="ko-KR" altLang="en-US" sz="1273">
                <a:solidFill>
                  <a:schemeClr val="bg1"/>
                </a:solidFill>
              </a:rPr>
              <a:t>를 사용하여 메시지를 출력한다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E86C600-57AB-F6EA-68BB-D946F2A7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283" y="2811458"/>
            <a:ext cx="4566212" cy="37352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F6B9D4-68DD-45E8-5CF3-C9F1D59B9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166" y="4365703"/>
            <a:ext cx="3479092" cy="2181042"/>
          </a:xfrm>
          <a:prstGeom prst="rect">
            <a:avLst/>
          </a:prstGeom>
        </p:spPr>
      </p:pic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A6D23B31-12E1-6E92-D9EC-D96B1A0A69B3}"/>
              </a:ext>
            </a:extLst>
          </p:cNvPr>
          <p:cNvGrpSpPr/>
          <p:nvPr/>
        </p:nvGrpSpPr>
        <p:grpSpPr>
          <a:xfrm>
            <a:off x="6124166" y="3199326"/>
            <a:ext cx="3160127" cy="854830"/>
            <a:chOff x="6875923" y="3040585"/>
            <a:chExt cx="2543087" cy="3052523"/>
          </a:xfrm>
        </p:grpSpPr>
        <p:pic>
          <p:nvPicPr>
            <p:cNvPr id="22" name="Object 12">
              <a:extLst>
                <a:ext uri="{FF2B5EF4-FFF2-40B4-BE49-F238E27FC236}">
                  <a16:creationId xmlns:a16="http://schemas.microsoft.com/office/drawing/2014/main" id="{14055562-B2D4-157B-C7E2-B00B4F96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5923" y="3040585"/>
              <a:ext cx="2543087" cy="305252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3F999CE-D44F-CABD-6DE1-EEEE79133BD1}"/>
              </a:ext>
            </a:extLst>
          </p:cNvPr>
          <p:cNvSpPr txBox="1"/>
          <p:nvPr/>
        </p:nvSpPr>
        <p:spPr>
          <a:xfrm>
            <a:off x="6083419" y="3197147"/>
            <a:ext cx="3519838" cy="857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73">
                <a:solidFill>
                  <a:schemeClr val="bg1"/>
                </a:solidFill>
              </a:rPr>
              <a:t>하지만 해당 코드의 경우 </a:t>
            </a:r>
            <a:r>
              <a:rPr lang="en-US" altLang="ko-KR" sz="1273">
                <a:solidFill>
                  <a:schemeClr val="bg1"/>
                </a:solidFill>
              </a:rPr>
              <a:t>Ajax </a:t>
            </a:r>
            <a:r>
              <a:rPr lang="ko-KR" altLang="en-US" sz="1273">
                <a:solidFill>
                  <a:schemeClr val="bg1"/>
                </a:solidFill>
              </a:rPr>
              <a:t>호출을 하고 응답을</a:t>
            </a:r>
            <a:r>
              <a:rPr lang="en-US" altLang="ko-KR" sz="1273">
                <a:solidFill>
                  <a:schemeClr val="bg1"/>
                </a:solidFill>
              </a:rPr>
              <a:t> </a:t>
            </a:r>
            <a:r>
              <a:rPr lang="ko-KR" altLang="en-US" sz="1273">
                <a:solidFill>
                  <a:schemeClr val="bg1"/>
                </a:solidFill>
              </a:rPr>
              <a:t>받는 것이다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73">
                <a:solidFill>
                  <a:schemeClr val="bg1"/>
                </a:solidFill>
              </a:rPr>
              <a:t>그렇기에 이 또한 다음과 같이 따로 빼서</a:t>
            </a:r>
            <a:endParaRPr lang="en-US" altLang="ko-KR" sz="1273">
              <a:solidFill>
                <a:schemeClr val="bg1"/>
              </a:solidFill>
            </a:endParaRPr>
          </a:p>
          <a:p>
            <a:r>
              <a:rPr lang="ko-KR" altLang="en-US" sz="1273">
                <a:solidFill>
                  <a:schemeClr val="bg1"/>
                </a:solidFill>
              </a:rPr>
              <a:t>처리하는 것이 좋다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224327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Create a Lot of General-Purpose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003" name="그룹 1003"/>
          <p:cNvGrpSpPr/>
          <p:nvPr/>
        </p:nvGrpSpPr>
        <p:grpSpPr>
          <a:xfrm>
            <a:off x="1459888" y="2453729"/>
            <a:ext cx="7770453" cy="1879858"/>
            <a:chOff x="7363347" y="3060447"/>
            <a:chExt cx="2543087" cy="30525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3060447"/>
              <a:ext cx="2543087" cy="30525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9AA2CD-D514-9816-EB09-261CE90F13DB}"/>
              </a:ext>
            </a:extLst>
          </p:cNvPr>
          <p:cNvSpPr txBox="1"/>
          <p:nvPr/>
        </p:nvSpPr>
        <p:spPr>
          <a:xfrm>
            <a:off x="1466231" y="2453729"/>
            <a:ext cx="7764113" cy="185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 범용 코드는 프로젝트와 완전히 분리되어 있으면서 매우 기본적이고 광범위하게 적용될 수 있기 때문에 높은 재사용율을 보장하며 개발 및 이해를 더 쉽게 만들어 준다</a:t>
            </a:r>
            <a:r>
              <a:rPr lang="en-US" altLang="ko-KR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636"/>
              </a:spcAft>
            </a:pPr>
            <a:endParaRPr lang="en-US" altLang="ko-KR" sz="1273" kern="1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 실제로 </a:t>
            </a:r>
            <a:r>
              <a:rPr lang="en-US" altLang="ko-KR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SQL 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데이터 베이스</a:t>
            </a:r>
            <a:r>
              <a:rPr lang="en-US" altLang="ko-KR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, JavaScript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 라이브러리 및 </a:t>
            </a:r>
            <a:r>
              <a:rPr lang="en-US" altLang="ko-KR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HTML 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템플릿 같은 라이브러리 및 시스템들을 사용하면서 범용 코드의 기능과 장점을 이미 경험한 바 있을 것이다</a:t>
            </a:r>
            <a:r>
              <a:rPr lang="en-US" altLang="ko-KR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636"/>
              </a:spcAft>
            </a:pPr>
            <a:endParaRPr lang="en-US" altLang="ko-KR" sz="1273" kern="1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 따라서 저자는 프로젝트를 최대한 많은 </a:t>
            </a: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고립된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라이브러리로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분리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하라고 이야기하는 것이다</a:t>
            </a:r>
            <a:r>
              <a:rPr lang="en-US" altLang="ko-KR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3" name="그룹 1003">
            <a:extLst>
              <a:ext uri="{FF2B5EF4-FFF2-40B4-BE49-F238E27FC236}">
                <a16:creationId xmlns:a16="http://schemas.microsoft.com/office/drawing/2014/main" id="{1C56EFC7-4BEE-CC24-A9B4-E3A9C65D503A}"/>
              </a:ext>
            </a:extLst>
          </p:cNvPr>
          <p:cNvGrpSpPr/>
          <p:nvPr/>
        </p:nvGrpSpPr>
        <p:grpSpPr>
          <a:xfrm>
            <a:off x="1466226" y="4630146"/>
            <a:ext cx="7770453" cy="1879858"/>
            <a:chOff x="7362814" y="2152364"/>
            <a:chExt cx="2543087" cy="3052523"/>
          </a:xfrm>
        </p:grpSpPr>
        <p:pic>
          <p:nvPicPr>
            <p:cNvPr id="24" name="Object 12">
              <a:extLst>
                <a:ext uri="{FF2B5EF4-FFF2-40B4-BE49-F238E27FC236}">
                  <a16:creationId xmlns:a16="http://schemas.microsoft.com/office/drawing/2014/main" id="{D04A244D-6E19-9E85-FE5D-99E98C98C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2814" y="2152364"/>
              <a:ext cx="2543087" cy="305252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85C369-E2A3-EEAF-2516-4B868B213090}"/>
              </a:ext>
            </a:extLst>
          </p:cNvPr>
          <p:cNvSpPr txBox="1"/>
          <p:nvPr/>
        </p:nvSpPr>
        <p:spPr>
          <a:xfrm>
            <a:off x="1466231" y="4333587"/>
            <a:ext cx="7770453" cy="318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91" i="1"/>
              <a:t>--Is</a:t>
            </a:r>
            <a:r>
              <a:rPr lang="ko-KR" altLang="en-US" sz="1591" i="1"/>
              <a:t> </a:t>
            </a:r>
            <a:r>
              <a:rPr lang="en-US" altLang="ko-KR" sz="1591" i="1"/>
              <a:t>This</a:t>
            </a:r>
            <a:r>
              <a:rPr lang="ko-KR" altLang="en-US" sz="1591" i="1"/>
              <a:t> </a:t>
            </a:r>
            <a:r>
              <a:rPr lang="en-US" altLang="ko-KR" sz="1591" i="1"/>
              <a:t>Top-Down or Bottom-Up Programming?--</a:t>
            </a:r>
            <a:endParaRPr lang="ko-KR" altLang="en-US" sz="159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4635AB-4FB2-2C30-CB55-95EC9A6A6B78}"/>
              </a:ext>
            </a:extLst>
          </p:cNvPr>
          <p:cNvSpPr txBox="1"/>
          <p:nvPr/>
        </p:nvSpPr>
        <p:spPr>
          <a:xfrm>
            <a:off x="1469399" y="4693617"/>
            <a:ext cx="7764113" cy="17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하향식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프로그래밍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이란 상위 모듈과 기능을 구현하고 이를 지원하기 위한 하위 수준의 기능을 구현하는 방식이다</a:t>
            </a:r>
            <a:r>
              <a:rPr lang="en-US" altLang="ko-KR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반면 </a:t>
            </a: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상향식 프로그래밍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은 모든 하위 문제를 사전에 예측하고 해결하여 이를 바탕으로 상위 모듈과 기능을 구현하는 방식이다</a:t>
            </a:r>
            <a:r>
              <a:rPr lang="en-US" altLang="ko-KR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대부분의 프로그램은 위의 두 방식을 적절히 </a:t>
            </a: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조합하여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사용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한다</a:t>
            </a:r>
            <a:r>
              <a:rPr lang="en-US" altLang="ko-KR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따라서 저자는 둘 중 어느 방식이 우수하다고 말할 수 없으며</a:t>
            </a:r>
            <a:r>
              <a:rPr lang="en-US" altLang="ko-KR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중요한 건 </a:t>
            </a: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하위 문제를 제거하고 별도로 처리</a:t>
            </a:r>
            <a:r>
              <a:rPr lang="ko-KR" altLang="en-US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되도록 하는 것이라고 말한다</a:t>
            </a:r>
            <a:r>
              <a:rPr lang="en-US" altLang="ko-KR" sz="1273" kern="100">
                <a:solidFill>
                  <a:schemeClr val="bg1"/>
                </a:solidFill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9185807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Project-Specific Functionality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003" name="그룹 1003"/>
          <p:cNvGrpSpPr/>
          <p:nvPr/>
        </p:nvGrpSpPr>
        <p:grpSpPr>
          <a:xfrm>
            <a:off x="1459888" y="2453729"/>
            <a:ext cx="7770453" cy="273733"/>
            <a:chOff x="7363347" y="6310826"/>
            <a:chExt cx="2543087" cy="30525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6310826"/>
              <a:ext cx="2543087" cy="30525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9AA2CD-D514-9816-EB09-261CE90F13DB}"/>
              </a:ext>
            </a:extLst>
          </p:cNvPr>
          <p:cNvSpPr txBox="1"/>
          <p:nvPr/>
        </p:nvSpPr>
        <p:spPr>
          <a:xfrm>
            <a:off x="1466231" y="2453729"/>
            <a:ext cx="7764113" cy="273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636"/>
              </a:spcAft>
            </a:pP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아래의 두 코드 사이의 차이는 무엇인가</a:t>
            </a:r>
            <a:r>
              <a:rPr lang="en-US" altLang="ko-KR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?</a:t>
            </a:r>
            <a:endParaRPr lang="ko-KR" altLang="ko-KR" sz="1273" b="1" kern="1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9537F995-70FB-C966-75C4-0A57CF40DCDF}"/>
              </a:ext>
            </a:extLst>
          </p:cNvPr>
          <p:cNvGrpSpPr/>
          <p:nvPr/>
        </p:nvGrpSpPr>
        <p:grpSpPr>
          <a:xfrm>
            <a:off x="1466230" y="2910234"/>
            <a:ext cx="3397074" cy="3558055"/>
            <a:chOff x="7783095" y="2698530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CBE28170-EDBE-64CC-10C4-CC2188C42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3095" y="2698530"/>
              <a:ext cx="2543087" cy="305252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2435EC-B201-465C-4D9E-1C12E628EDD0}"/>
              </a:ext>
            </a:extLst>
          </p:cNvPr>
          <p:cNvSpPr txBox="1"/>
          <p:nvPr/>
        </p:nvSpPr>
        <p:spPr>
          <a:xfrm>
            <a:off x="1459892" y="2910234"/>
            <a:ext cx="4255337" cy="28029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ko-KR" altLang="en-US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변경 전 코드</a:t>
            </a:r>
            <a:endParaRPr lang="en-US" altLang="ko-KR" sz="1273" b="1" kern="100" spc="-119">
              <a:solidFill>
                <a:schemeClr val="bg1"/>
              </a:solidFill>
              <a:effectLst/>
              <a:cs typeface="Helvetica" panose="020B0604020202020204" pitchFamily="34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business = Business()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business.name = request.POST["name"]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url_path_name = business.name.lower()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url_path_name = re.sub(r"['\.]", "", url_path_name)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url_path_name = re.sub(r"[^a-z0-9]+", "-", url_path_name)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url_path_name = url_path_name.strip("-")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business.url = "/biz/" + url_path_name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business.date_created = datetime.datetime.utcnow()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business.save_to_database().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E5FCA41E-FB2D-B1A7-F8F2-D62576927D86}"/>
              </a:ext>
            </a:extLst>
          </p:cNvPr>
          <p:cNvGrpSpPr/>
          <p:nvPr/>
        </p:nvGrpSpPr>
        <p:grpSpPr>
          <a:xfrm>
            <a:off x="5836439" y="2910234"/>
            <a:ext cx="3397074" cy="3558055"/>
            <a:chOff x="6942458" y="2698530"/>
            <a:chExt cx="2543087" cy="3052523"/>
          </a:xfrm>
        </p:grpSpPr>
        <p:pic>
          <p:nvPicPr>
            <p:cNvPr id="28" name="Object 12">
              <a:extLst>
                <a:ext uri="{FF2B5EF4-FFF2-40B4-BE49-F238E27FC236}">
                  <a16:creationId xmlns:a16="http://schemas.microsoft.com/office/drawing/2014/main" id="{BF87228F-EFC0-62A6-143D-7611030C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2458" y="2698530"/>
              <a:ext cx="2543087" cy="305252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9D54529-9E62-244B-3080-029797DEEA32}"/>
              </a:ext>
            </a:extLst>
          </p:cNvPr>
          <p:cNvSpPr txBox="1"/>
          <p:nvPr/>
        </p:nvSpPr>
        <p:spPr>
          <a:xfrm>
            <a:off x="5851007" y="2915029"/>
            <a:ext cx="4255337" cy="30339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ko-KR" altLang="en-US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변경 후 코드</a:t>
            </a:r>
            <a:endParaRPr lang="en-US" altLang="ko-KR" sz="1273" b="1" kern="100" spc="-119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CHARS_TO_REMOVE = re.compile(r"['\.]+") 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CHARS_TO_DASH = re.compile(r"[^a-z0-9]+")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def make_url_friendly(text):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    text = text.lower()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    text = CHARS_TO_REMOVE.sub('', text)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    text = CHARS_TO_DASH.sub('-', text)     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    return text.strip("-")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Times New Roman" panose="02020603050405020304" pitchFamily="18" charset="0"/>
              </a:rPr>
              <a:t>business = Business()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Times New Roman" panose="02020603050405020304" pitchFamily="18" charset="0"/>
              </a:rPr>
              <a:t>business.name = request.POST["name"]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Times New Roman" panose="02020603050405020304" pitchFamily="18" charset="0"/>
              </a:rPr>
              <a:t>business.url = "/biz/" + make_url_friendly(business.name)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cs typeface="Times New Roman" panose="02020603050405020304" pitchFamily="18" charset="0"/>
              </a:rPr>
              <a:t>business.date_created = datetime.datetime.utcnow()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cs typeface="Times New Roman" panose="02020603050405020304" pitchFamily="18" charset="0"/>
              </a:rPr>
              <a:t>business.save_to_database()</a:t>
            </a:r>
            <a:endParaRPr lang="ko-KR" altLang="ko-KR" sz="1273" b="1" kern="100" spc="-119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892333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Project-Specific Functionality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003" name="그룹 1003"/>
          <p:cNvGrpSpPr/>
          <p:nvPr/>
        </p:nvGrpSpPr>
        <p:grpSpPr>
          <a:xfrm>
            <a:off x="1459888" y="2453729"/>
            <a:ext cx="7770453" cy="273733"/>
            <a:chOff x="7363347" y="6310826"/>
            <a:chExt cx="2543087" cy="30525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6310826"/>
              <a:ext cx="2543087" cy="30525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9AA2CD-D514-9816-EB09-261CE90F13DB}"/>
              </a:ext>
            </a:extLst>
          </p:cNvPr>
          <p:cNvSpPr txBox="1"/>
          <p:nvPr/>
        </p:nvSpPr>
        <p:spPr>
          <a:xfrm>
            <a:off x="1466231" y="2453729"/>
            <a:ext cx="7764113" cy="273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636"/>
              </a:spcAft>
            </a:pP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아래의 두 코드 사이의 차이는 무엇인가</a:t>
            </a:r>
            <a:r>
              <a:rPr lang="en-US" altLang="ko-KR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?</a:t>
            </a:r>
            <a:endParaRPr lang="ko-KR" altLang="ko-KR" sz="1273" b="1" kern="1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9537F995-70FB-C966-75C4-0A57CF40DCDF}"/>
              </a:ext>
            </a:extLst>
          </p:cNvPr>
          <p:cNvGrpSpPr/>
          <p:nvPr/>
        </p:nvGrpSpPr>
        <p:grpSpPr>
          <a:xfrm>
            <a:off x="1466230" y="3235819"/>
            <a:ext cx="3397074" cy="3033914"/>
            <a:chOff x="7783095" y="2647535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CBE28170-EDBE-64CC-10C4-CC2188C42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3095" y="2647535"/>
              <a:ext cx="2543087" cy="305252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2435EC-B201-465C-4D9E-1C12E628EDD0}"/>
              </a:ext>
            </a:extLst>
          </p:cNvPr>
          <p:cNvSpPr txBox="1"/>
          <p:nvPr/>
        </p:nvSpPr>
        <p:spPr>
          <a:xfrm>
            <a:off x="1466230" y="3287771"/>
            <a:ext cx="4255337" cy="28029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ko-KR" altLang="en-US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변경 전 코드</a:t>
            </a:r>
            <a:endParaRPr lang="en-US" altLang="ko-KR" sz="1273" b="1" kern="100" spc="-119">
              <a:solidFill>
                <a:schemeClr val="bg1"/>
              </a:solidFill>
              <a:effectLst/>
              <a:cs typeface="Helvetica" panose="020B0604020202020204" pitchFamily="34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business = Business()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business.name = request.POST["name"]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url_path_name = business.name.lower()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url_path_name = re.sub(r"['\.]", "", url_path_name)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url_path_name = re.sub(r"[^a-z0-9]+", "-", url_path_name)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url_path_name = url_path_name.strip("-")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business.url = "/biz/" + url_path_name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business.date_created = datetime.datetime.utcnow()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239"/>
              </a:spcBef>
              <a:spcAft>
                <a:spcPts val="318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effectLst/>
                <a:cs typeface="Helvetica" panose="020B0604020202020204" pitchFamily="34" charset="0"/>
              </a:rPr>
              <a:t>business.save_to_database().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E5FCA41E-FB2D-B1A7-F8F2-D62576927D86}"/>
              </a:ext>
            </a:extLst>
          </p:cNvPr>
          <p:cNvGrpSpPr/>
          <p:nvPr/>
        </p:nvGrpSpPr>
        <p:grpSpPr>
          <a:xfrm>
            <a:off x="5836439" y="3235819"/>
            <a:ext cx="3397074" cy="3033914"/>
            <a:chOff x="6942458" y="2647535"/>
            <a:chExt cx="2543087" cy="3052523"/>
          </a:xfrm>
        </p:grpSpPr>
        <p:pic>
          <p:nvPicPr>
            <p:cNvPr id="28" name="Object 12">
              <a:extLst>
                <a:ext uri="{FF2B5EF4-FFF2-40B4-BE49-F238E27FC236}">
                  <a16:creationId xmlns:a16="http://schemas.microsoft.com/office/drawing/2014/main" id="{BF87228F-EFC0-62A6-143D-7611030C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2458" y="2647535"/>
              <a:ext cx="2543087" cy="305252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9D54529-9E62-244B-3080-029797DEEA32}"/>
              </a:ext>
            </a:extLst>
          </p:cNvPr>
          <p:cNvSpPr txBox="1"/>
          <p:nvPr/>
        </p:nvSpPr>
        <p:spPr>
          <a:xfrm>
            <a:off x="5833272" y="3287771"/>
            <a:ext cx="4255337" cy="30339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ko-KR" altLang="en-US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변경 후 코드</a:t>
            </a:r>
            <a:endParaRPr lang="en-US" altLang="ko-KR" sz="1273" b="1" kern="100" spc="-119">
              <a:solidFill>
                <a:schemeClr val="bg1"/>
              </a:solidFill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CHARS_TO_REMOVE = re.compile(r"['\.]+") 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CHARS_TO_DASH = re.compile(r"[^a-z0-9]+")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def make_url_friendly(text):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    text = text.lower()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    text = CHARS_TO_REMOVE.sub('', text)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    text = CHARS_TO_DASH.sub('-', text)     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    return text.strip("-")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Times New Roman" panose="02020603050405020304" pitchFamily="18" charset="0"/>
              </a:rPr>
              <a:t>business = Business()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Times New Roman" panose="02020603050405020304" pitchFamily="18" charset="0"/>
              </a:rPr>
              <a:t>business.name = request.POST["name"]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cs typeface="Times New Roman" panose="02020603050405020304" pitchFamily="18" charset="0"/>
              </a:rPr>
              <a:t>business.url = "/biz/" + make_url_friendly(business.name)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cs typeface="Times New Roman" panose="02020603050405020304" pitchFamily="18" charset="0"/>
              </a:rPr>
              <a:t>business.date_created = datetime.datetime.utcnow()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 err="1">
                <a:solidFill>
                  <a:schemeClr val="bg1"/>
                </a:solidFill>
                <a:cs typeface="Times New Roman" panose="02020603050405020304" pitchFamily="18" charset="0"/>
              </a:rPr>
              <a:t>business.save_to_database()</a:t>
            </a:r>
            <a:endParaRPr lang="ko-KR" altLang="ko-KR" sz="1273" b="1" kern="100" spc="-119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A401E80-40E6-2CD2-9BC8-06913715E782}"/>
              </a:ext>
            </a:extLst>
          </p:cNvPr>
          <p:cNvSpPr/>
          <p:nvPr/>
        </p:nvSpPr>
        <p:spPr>
          <a:xfrm>
            <a:off x="5043591" y="3994989"/>
            <a:ext cx="606229" cy="1515573"/>
          </a:xfrm>
          <a:prstGeom prst="rightArrow">
            <a:avLst/>
          </a:prstGeom>
          <a:solidFill>
            <a:srgbClr val="404FAD"/>
          </a:solidFill>
          <a:ln>
            <a:solidFill>
              <a:srgbClr val="404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93286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Project-Specific Functionality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003" name="그룹 1003"/>
          <p:cNvGrpSpPr/>
          <p:nvPr/>
        </p:nvGrpSpPr>
        <p:grpSpPr>
          <a:xfrm>
            <a:off x="1459888" y="2453729"/>
            <a:ext cx="7770453" cy="3934481"/>
            <a:chOff x="7363347" y="2771161"/>
            <a:chExt cx="2543087" cy="30525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2771161"/>
              <a:ext cx="2543087" cy="30525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9AA2CD-D514-9816-EB09-261CE90F13DB}"/>
              </a:ext>
            </a:extLst>
          </p:cNvPr>
          <p:cNvSpPr txBox="1"/>
          <p:nvPr/>
        </p:nvSpPr>
        <p:spPr>
          <a:xfrm>
            <a:off x="1459892" y="2452507"/>
            <a:ext cx="7764113" cy="384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 먼저 두 코드의 </a:t>
            </a:r>
            <a:r>
              <a:rPr lang="ko-KR" altLang="en-US" sz="1909" b="1" kern="100">
                <a:solidFill>
                  <a:schemeClr val="bg1"/>
                </a:solidFill>
                <a:cs typeface="Times New Roman" panose="02020603050405020304" pitchFamily="18" charset="0"/>
              </a:rPr>
              <a:t>목적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은 동일한데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두 코드 모두 비즈니스 리뷰 웹 사이트에서 새로운 비즈니스 개체를 생성할 때 개체의 이름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, URL,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 생성 날짜를 설정하기 위함이다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636"/>
              </a:spcAft>
            </a:pPr>
            <a:endParaRPr lang="en-US" altLang="ko-KR" sz="1909" kern="1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 그러나 각 코드의 차이는 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URL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을 설정하는 부분에서 발생한다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. 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변경 전 코드와 달리 변경 후 코드는 </a:t>
            </a:r>
            <a:r>
              <a:rPr lang="ko-KR" altLang="en-US" sz="1909" b="1" kern="100">
                <a:solidFill>
                  <a:schemeClr val="bg1"/>
                </a:solidFill>
                <a:cs typeface="Times New Roman" panose="02020603050405020304" pitchFamily="18" charset="0"/>
              </a:rPr>
              <a:t>이름을 유효한 </a:t>
            </a:r>
            <a:r>
              <a:rPr lang="en-US" altLang="ko-KR" sz="1909" b="1" kern="100">
                <a:solidFill>
                  <a:schemeClr val="bg1"/>
                </a:solidFill>
                <a:cs typeface="Times New Roman" panose="02020603050405020304" pitchFamily="18" charset="0"/>
              </a:rPr>
              <a:t>URL</a:t>
            </a:r>
            <a:r>
              <a:rPr lang="ko-KR" altLang="en-US" sz="1909" b="1" kern="100">
                <a:solidFill>
                  <a:schemeClr val="bg1"/>
                </a:solidFill>
                <a:cs typeface="Times New Roman" panose="02020603050405020304" pitchFamily="18" charset="0"/>
              </a:rPr>
              <a:t>로 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바꾸는 과정을 함수로 만들어 처리하고 있기 때문이다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636"/>
              </a:spcAft>
            </a:pPr>
            <a:endParaRPr lang="en-US" altLang="ko-KR" sz="1909" kern="1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 이러한 차이는 각 코드의 가독성을 크게 차이 나도록 만들고 있기 때문에 저자는 가능한한 변경 후 코드와 같은 방식으로 코드를 작성하도록 권하고 있는 것이다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endParaRPr lang="en-US" altLang="ko-KR" sz="1909" kern="1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7676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Simplifying an Existing Interface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003" name="그룹 1003"/>
          <p:cNvGrpSpPr/>
          <p:nvPr/>
        </p:nvGrpSpPr>
        <p:grpSpPr>
          <a:xfrm>
            <a:off x="1459888" y="2453729"/>
            <a:ext cx="7770453" cy="270930"/>
            <a:chOff x="7363347" y="6350195"/>
            <a:chExt cx="2543087" cy="30525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6350195"/>
              <a:ext cx="2543087" cy="30525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9AA2CD-D514-9816-EB09-261CE90F13DB}"/>
              </a:ext>
            </a:extLst>
          </p:cNvPr>
          <p:cNvSpPr txBox="1"/>
          <p:nvPr/>
        </p:nvSpPr>
        <p:spPr>
          <a:xfrm>
            <a:off x="1459892" y="2452507"/>
            <a:ext cx="7764113" cy="27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636"/>
              </a:spcAft>
            </a:pPr>
            <a:r>
              <a:rPr lang="ko-KR" altLang="en-US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아래의 각 코드 사이의 차이는 무엇인가</a:t>
            </a:r>
            <a:r>
              <a:rPr lang="en-US" altLang="ko-KR" sz="1273" b="1" kern="100">
                <a:solidFill>
                  <a:schemeClr val="bg1"/>
                </a:solidFill>
                <a:cs typeface="Times New Roman" panose="02020603050405020304" pitchFamily="18" charset="0"/>
              </a:rPr>
              <a:t>?</a:t>
            </a:r>
            <a:endParaRPr lang="ko-KR" altLang="ko-KR" sz="1273" b="1" kern="1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F1656A33-6131-C09E-45BD-14F22D112BBC}"/>
              </a:ext>
            </a:extLst>
          </p:cNvPr>
          <p:cNvGrpSpPr/>
          <p:nvPr/>
        </p:nvGrpSpPr>
        <p:grpSpPr>
          <a:xfrm>
            <a:off x="1466231" y="2906209"/>
            <a:ext cx="3397074" cy="2390789"/>
            <a:chOff x="7783095" y="2793615"/>
            <a:chExt cx="2543087" cy="3052523"/>
          </a:xfrm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B9784C5E-716A-B440-46A5-1AAE96206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3095" y="2793615"/>
              <a:ext cx="2543087" cy="3052523"/>
            </a:xfrm>
            <a:prstGeom prst="rect">
              <a:avLst/>
            </a:prstGeom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407D0DAD-EA35-A58C-1ED7-4E4DFFB5462C}"/>
              </a:ext>
            </a:extLst>
          </p:cNvPr>
          <p:cNvGrpSpPr/>
          <p:nvPr/>
        </p:nvGrpSpPr>
        <p:grpSpPr>
          <a:xfrm>
            <a:off x="1466231" y="5515763"/>
            <a:ext cx="3397074" cy="875217"/>
            <a:chOff x="7783095" y="952211"/>
            <a:chExt cx="2543087" cy="3052523"/>
          </a:xfrm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F51521C7-C04E-A873-7BBD-0C3666530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3095" y="952211"/>
              <a:ext cx="2543087" cy="3052523"/>
            </a:xfrm>
            <a:prstGeom prst="rect">
              <a:avLst/>
            </a:prstGeom>
          </p:spPr>
        </p:pic>
      </p:grpSp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E679C5CB-8272-2A01-3A09-A98AD07A708B}"/>
              </a:ext>
            </a:extLst>
          </p:cNvPr>
          <p:cNvGrpSpPr/>
          <p:nvPr/>
        </p:nvGrpSpPr>
        <p:grpSpPr>
          <a:xfrm>
            <a:off x="5862238" y="5515762"/>
            <a:ext cx="3397074" cy="572102"/>
            <a:chOff x="6937495" y="128712"/>
            <a:chExt cx="2543087" cy="3052523"/>
          </a:xfrm>
        </p:grpSpPr>
        <p:pic>
          <p:nvPicPr>
            <p:cNvPr id="16" name="Object 12">
              <a:extLst>
                <a:ext uri="{FF2B5EF4-FFF2-40B4-BE49-F238E27FC236}">
                  <a16:creationId xmlns:a16="http://schemas.microsoft.com/office/drawing/2014/main" id="{35017A75-2D07-7A80-E021-0558CBC44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7495" y="128712"/>
              <a:ext cx="2543087" cy="3052523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6E554CC2-6730-246F-63D5-1E560EC47EE2}"/>
              </a:ext>
            </a:extLst>
          </p:cNvPr>
          <p:cNvGrpSpPr/>
          <p:nvPr/>
        </p:nvGrpSpPr>
        <p:grpSpPr>
          <a:xfrm>
            <a:off x="5862238" y="2906208"/>
            <a:ext cx="3397074" cy="572102"/>
            <a:chOff x="6937495" y="3706394"/>
            <a:chExt cx="2543087" cy="3052523"/>
          </a:xfrm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0C07E7E1-B994-3FBE-6B7B-973927BF1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7495" y="3706394"/>
              <a:ext cx="2543087" cy="305252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BCE54D1-C60E-9374-11C0-B4298FF3D5C0}"/>
              </a:ext>
            </a:extLst>
          </p:cNvPr>
          <p:cNvSpPr txBox="1"/>
          <p:nvPr/>
        </p:nvSpPr>
        <p:spPr>
          <a:xfrm>
            <a:off x="1466232" y="2906208"/>
            <a:ext cx="4255337" cy="21138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ko-KR" altLang="en-US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변경 전 코드 </a:t>
            </a: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①</a:t>
            </a:r>
            <a:endParaRPr lang="en-US" altLang="ko-KR" sz="1273" b="1" kern="100" spc="-119">
              <a:solidFill>
                <a:schemeClr val="bg1"/>
              </a:solidFill>
              <a:effectLst/>
              <a:cs typeface="Helvetica" panose="020B0604020202020204" pitchFamily="34" charset="0"/>
            </a:endParaRPr>
          </a:p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var max_results;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var cookies = document.cookie.split(';'); 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for (var i = 0; i &lt; cookies.length; i++) 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{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    var c = cookies[i];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    c = c.replace(/^[ ]+/, '');  // remove leading spaces 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    if (c.indexOf("max_results=") === 0)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        max_results = Number(c.substring(12, c.length)); 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02F94-2793-12FC-EFFC-7D521230B9ED}"/>
              </a:ext>
            </a:extLst>
          </p:cNvPr>
          <p:cNvSpPr txBox="1"/>
          <p:nvPr/>
        </p:nvSpPr>
        <p:spPr>
          <a:xfrm>
            <a:off x="5862238" y="2904828"/>
            <a:ext cx="4255337" cy="5037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ko-KR" altLang="en-US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변경 후 코드 </a:t>
            </a: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①</a:t>
            </a:r>
          </a:p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var max_results = Number(get_cookie("max_results"));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C1A74D-232C-DD68-025C-00C7108D65CC}"/>
              </a:ext>
            </a:extLst>
          </p:cNvPr>
          <p:cNvSpPr txBox="1"/>
          <p:nvPr/>
        </p:nvSpPr>
        <p:spPr>
          <a:xfrm>
            <a:off x="1466232" y="5515763"/>
            <a:ext cx="4255337" cy="7337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ko-KR" altLang="en-US" sz="1273" b="1" kern="100">
                <a:solidFill>
                  <a:schemeClr val="bg1"/>
                </a:solidFill>
                <a:cs typeface="Helvetica" panose="020B0604020202020204" pitchFamily="34" charset="0"/>
              </a:rPr>
              <a:t>변경 전 코드 </a:t>
            </a:r>
            <a:r>
              <a:rPr lang="en-US" altLang="ko-KR" sz="1273" b="1" kern="100">
                <a:solidFill>
                  <a:schemeClr val="bg1"/>
                </a:solidFill>
                <a:cs typeface="Helvetica" panose="020B0604020202020204" pitchFamily="34" charset="0"/>
              </a:rPr>
              <a:t>②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err="1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document.cookie = "max_results=50; </a:t>
            </a:r>
            <a:endParaRPr lang="ko-KR" altLang="ko-KR" sz="1273" b="1" kern="10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expires=Wed, 1 Jan 2020 20:53:47 UTC; path=/";</a:t>
            </a:r>
            <a:endParaRPr lang="ko-KR" altLang="ko-KR" sz="1273" b="1" kern="10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14DEAC-7663-D98C-7CD4-CC1866215C5E}"/>
              </a:ext>
            </a:extLst>
          </p:cNvPr>
          <p:cNvSpPr txBox="1"/>
          <p:nvPr/>
        </p:nvSpPr>
        <p:spPr>
          <a:xfrm>
            <a:off x="5862238" y="5515763"/>
            <a:ext cx="4255337" cy="5037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ko-KR" altLang="en-US" sz="1273" b="1" kern="100">
                <a:solidFill>
                  <a:schemeClr val="bg1"/>
                </a:solidFill>
                <a:cs typeface="Helvetica" panose="020B0604020202020204" pitchFamily="34" charset="0"/>
              </a:rPr>
              <a:t>변경 후 코드 </a:t>
            </a:r>
            <a:r>
              <a:rPr lang="en-US" altLang="ko-KR" sz="1273" b="1" kern="100">
                <a:solidFill>
                  <a:schemeClr val="bg1"/>
                </a:solidFill>
                <a:cs typeface="Helvetica" panose="020B0604020202020204" pitchFamily="34" charset="0"/>
              </a:rPr>
              <a:t>② 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err="1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set_cookie(name, value, days_to_expire);</a:t>
            </a:r>
            <a:endParaRPr lang="ko-KR" altLang="ko-KR" sz="1273" b="1" kern="10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C638C03-5EEF-1B20-6EC4-B8F478E0F92A}"/>
              </a:ext>
            </a:extLst>
          </p:cNvPr>
          <p:cNvSpPr/>
          <p:nvPr/>
        </p:nvSpPr>
        <p:spPr>
          <a:xfrm>
            <a:off x="5035824" y="2933618"/>
            <a:ext cx="606229" cy="573483"/>
          </a:xfrm>
          <a:prstGeom prst="rightArrow">
            <a:avLst/>
          </a:prstGeom>
          <a:solidFill>
            <a:srgbClr val="404FAD"/>
          </a:solidFill>
          <a:ln>
            <a:solidFill>
              <a:srgbClr val="404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8C2E658-1DEF-8F00-C515-27797AB8A887}"/>
              </a:ext>
            </a:extLst>
          </p:cNvPr>
          <p:cNvSpPr/>
          <p:nvPr/>
        </p:nvSpPr>
        <p:spPr>
          <a:xfrm>
            <a:off x="5045173" y="5515763"/>
            <a:ext cx="606229" cy="573483"/>
          </a:xfrm>
          <a:prstGeom prst="rightArrow">
            <a:avLst/>
          </a:prstGeom>
          <a:solidFill>
            <a:srgbClr val="404FAD"/>
          </a:solidFill>
          <a:ln>
            <a:solidFill>
              <a:srgbClr val="404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57712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Simplifying an Existing Interface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02F94-2793-12FC-EFFC-7D521230B9ED}"/>
              </a:ext>
            </a:extLst>
          </p:cNvPr>
          <p:cNvSpPr txBox="1"/>
          <p:nvPr/>
        </p:nvSpPr>
        <p:spPr>
          <a:xfrm>
            <a:off x="5862238" y="2904828"/>
            <a:ext cx="4255337" cy="5037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ko-KR" altLang="en-US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변경 후 코드 </a:t>
            </a:r>
            <a:r>
              <a:rPr lang="en-US" altLang="ko-KR" sz="1273" b="1" kern="100" spc="-119">
                <a:solidFill>
                  <a:schemeClr val="bg1"/>
                </a:solidFill>
                <a:cs typeface="Helvetica" panose="020B0604020202020204" pitchFamily="34" charset="0"/>
              </a:rPr>
              <a:t>①</a:t>
            </a:r>
          </a:p>
          <a:p>
            <a:pPr latinLnBrk="1"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spc="-119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var max_results = Number(get_cookie("max_results"));</a:t>
            </a:r>
            <a:endParaRPr lang="ko-KR" altLang="ko-KR" sz="1273" b="1" kern="100" spc="-119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14DEAC-7663-D98C-7CD4-CC1866215C5E}"/>
              </a:ext>
            </a:extLst>
          </p:cNvPr>
          <p:cNvSpPr txBox="1"/>
          <p:nvPr/>
        </p:nvSpPr>
        <p:spPr>
          <a:xfrm>
            <a:off x="5862238" y="5515763"/>
            <a:ext cx="4255337" cy="5037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ko-KR" altLang="en-US" sz="1273" b="1" kern="100">
                <a:solidFill>
                  <a:schemeClr val="bg1"/>
                </a:solidFill>
                <a:cs typeface="Helvetica" panose="020B0604020202020204" pitchFamily="34" charset="0"/>
              </a:rPr>
              <a:t>변경 후 코드 </a:t>
            </a:r>
            <a:r>
              <a:rPr lang="en-US" altLang="ko-KR" sz="1273" b="1" kern="100">
                <a:solidFill>
                  <a:schemeClr val="bg1"/>
                </a:solidFill>
                <a:cs typeface="Helvetica" panose="020B0604020202020204" pitchFamily="34" charset="0"/>
              </a:rPr>
              <a:t>② </a:t>
            </a:r>
          </a:p>
          <a:p>
            <a:pPr>
              <a:lnSpc>
                <a:spcPct val="1070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altLang="ko-KR" sz="1273" b="1" kern="100" err="1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set_cookie(name, value, days_to_expire);</a:t>
            </a:r>
            <a:endParaRPr lang="ko-KR" altLang="ko-KR" sz="1273" b="1" kern="10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2844283C-4E88-CD0B-B889-012D9FC4645B}"/>
              </a:ext>
            </a:extLst>
          </p:cNvPr>
          <p:cNvGrpSpPr/>
          <p:nvPr/>
        </p:nvGrpSpPr>
        <p:grpSpPr>
          <a:xfrm>
            <a:off x="1459888" y="2453729"/>
            <a:ext cx="7770453" cy="3934481"/>
            <a:chOff x="7363347" y="2771161"/>
            <a:chExt cx="2543087" cy="3052523"/>
          </a:xfrm>
        </p:grpSpPr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E5E3CA00-4BD4-FFC9-1D27-4ED6BB3F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2771161"/>
              <a:ext cx="2543087" cy="305252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2A69526-49B6-80E9-9781-FBFCEC7F5247}"/>
              </a:ext>
            </a:extLst>
          </p:cNvPr>
          <p:cNvSpPr txBox="1"/>
          <p:nvPr/>
        </p:nvSpPr>
        <p:spPr>
          <a:xfrm>
            <a:off x="1459892" y="2452507"/>
            <a:ext cx="7764113" cy="384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코드 ①의 기능은 </a:t>
            </a:r>
            <a:r>
              <a:rPr lang="en-US" altLang="ko-KR" sz="1909" kern="100" err="1">
                <a:solidFill>
                  <a:schemeClr val="bg1"/>
                </a:solidFill>
                <a:cs typeface="Times New Roman" panose="02020603050405020304" pitchFamily="18" charset="0"/>
              </a:rPr>
              <a:t>document.cookie 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내부에 있는 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“max_result”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라는 이름의 쿠키를 찾는 것이고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코드 ②의 기능은 쿠키를 새로 만들거나 값을 변경하는 것이다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636"/>
              </a:spcAft>
            </a:pPr>
            <a:endParaRPr lang="en-US" altLang="ko-KR" sz="1909" kern="1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그러나 코드 ①과 코드 ② 모두 변경 후 코드와의 차이점은 동일한데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두 코드 모두 기존 </a:t>
            </a:r>
            <a:r>
              <a:rPr lang="ko-KR" altLang="en-US" sz="1909" b="1" kern="100">
                <a:solidFill>
                  <a:schemeClr val="bg1"/>
                </a:solidFill>
                <a:cs typeface="Times New Roman" panose="02020603050405020304" pitchFamily="18" charset="0"/>
              </a:rPr>
              <a:t>인터페이스를 래퍼 함수로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 깔끔해 보이도록 변경했기 때문이다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636"/>
              </a:spcAft>
            </a:pPr>
            <a:endParaRPr lang="en-US" altLang="ko-KR" sz="1909" kern="1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36"/>
              </a:spcAft>
            </a:pP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즉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저자는 이러한 차이를 통해 기존 인터페이스를 그냥 사용하지 않고 </a:t>
            </a:r>
            <a:r>
              <a:rPr lang="ko-KR" altLang="en-US" sz="1909" b="1" kern="100">
                <a:solidFill>
                  <a:schemeClr val="bg1"/>
                </a:solidFill>
                <a:cs typeface="Times New Roman" panose="02020603050405020304" pitchFamily="18" charset="0"/>
              </a:rPr>
              <a:t>자신만의 래퍼 함수를 이용</a:t>
            </a:r>
            <a:r>
              <a:rPr lang="ko-KR" altLang="en-US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하는 것이 더욱 이상적이고 깔끔한 인터페이스의 사용법이라고 말하고 있는 것이다</a:t>
            </a:r>
            <a:r>
              <a:rPr lang="en-US" altLang="ko-KR" sz="1909" kern="10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9553945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Reshaping an Interface to Your Needs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270930"/>
            <a:chOff x="7363347" y="6350195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6350195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66231" y="2453729"/>
            <a:ext cx="7764113" cy="26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73">
                <a:solidFill>
                  <a:schemeClr val="bg1"/>
                </a:solidFill>
              </a:rPr>
              <a:t>프로그램의 실제 논리와 직접적인 관련이 없는 코드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81B046-727F-F5E9-0363-C131849BE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30" y="2836059"/>
            <a:ext cx="5739516" cy="521045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3D71C690-CF5A-9BFC-0087-18D2A08B1352}"/>
              </a:ext>
            </a:extLst>
          </p:cNvPr>
          <p:cNvSpPr/>
          <p:nvPr/>
        </p:nvSpPr>
        <p:spPr>
          <a:xfrm>
            <a:off x="4620813" y="3543148"/>
            <a:ext cx="216851" cy="476553"/>
          </a:xfrm>
          <a:prstGeom prst="downArrow">
            <a:avLst/>
          </a:prstGeom>
          <a:solidFill>
            <a:srgbClr val="404FAD"/>
          </a:solidFill>
          <a:ln>
            <a:solidFill>
              <a:srgbClr val="404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E2A065F5-FEBF-636E-5A21-E5EAA89942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35" r="1888" b="3918"/>
          <a:stretch>
            <a:fillRect/>
          </a:stretch>
        </p:blipFill>
        <p:spPr>
          <a:xfrm>
            <a:off x="1466230" y="4155246"/>
            <a:ext cx="7578510" cy="1625877"/>
          </a:xfrm>
          <a:prstGeom prst="rect">
            <a:avLst/>
          </a:prstGeom>
        </p:spPr>
      </p:pic>
      <p:grpSp>
        <p:nvGrpSpPr>
          <p:cNvPr id="23" name="그룹 1003">
            <a:extLst>
              <a:ext uri="{FF2B5EF4-FFF2-40B4-BE49-F238E27FC236}">
                <a16:creationId xmlns:a16="http://schemas.microsoft.com/office/drawing/2014/main" id="{884AB196-1001-8B0C-E6D7-7E132823C0E5}"/>
              </a:ext>
            </a:extLst>
          </p:cNvPr>
          <p:cNvGrpSpPr/>
          <p:nvPr/>
        </p:nvGrpSpPr>
        <p:grpSpPr>
          <a:xfrm>
            <a:off x="1459886" y="5767935"/>
            <a:ext cx="7770453" cy="270930"/>
            <a:chOff x="7363347" y="-3244500"/>
            <a:chExt cx="2543087" cy="3052523"/>
          </a:xfrm>
        </p:grpSpPr>
        <p:pic>
          <p:nvPicPr>
            <p:cNvPr id="24" name="Object 12">
              <a:extLst>
                <a:ext uri="{FF2B5EF4-FFF2-40B4-BE49-F238E27FC236}">
                  <a16:creationId xmlns:a16="http://schemas.microsoft.com/office/drawing/2014/main" id="{E54D94A7-4ACF-34CF-67EB-7EDBBB6E9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-3244500"/>
              <a:ext cx="2543087" cy="3052523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1B2DF98-4FD8-77FB-B316-0EE18C7BBA32}"/>
              </a:ext>
            </a:extLst>
          </p:cNvPr>
          <p:cNvSpPr txBox="1"/>
          <p:nvPr/>
        </p:nvSpPr>
        <p:spPr>
          <a:xfrm>
            <a:off x="1466229" y="5767936"/>
            <a:ext cx="7764113" cy="26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73">
                <a:solidFill>
                  <a:schemeClr val="bg1"/>
                </a:solidFill>
              </a:rPr>
              <a:t>*</a:t>
            </a:r>
            <a:r>
              <a:rPr lang="ko-KR" altLang="en-US" sz="1273">
                <a:solidFill>
                  <a:schemeClr val="bg1"/>
                </a:solidFill>
              </a:rPr>
              <a:t> 간단한 일을 하려고 시작된 코드가 수 많은 접착코드로 확대된다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  <a:endParaRPr lang="ko-KR" altLang="en-US" sz="127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464727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Reshaping an Interface to Your Needs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270930"/>
            <a:chOff x="7363347" y="6350195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6350195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66231" y="2453729"/>
            <a:ext cx="7764113" cy="26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73">
                <a:solidFill>
                  <a:schemeClr val="bg1"/>
                </a:solidFill>
              </a:rPr>
              <a:t>프로그램의 실제 논리와 직접적인 관련이 없는 코드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81B046-727F-F5E9-0363-C131849BE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30" y="2836059"/>
            <a:ext cx="5739516" cy="521045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3D71C690-CF5A-9BFC-0087-18D2A08B1352}"/>
              </a:ext>
            </a:extLst>
          </p:cNvPr>
          <p:cNvSpPr/>
          <p:nvPr/>
        </p:nvSpPr>
        <p:spPr>
          <a:xfrm>
            <a:off x="4620813" y="3543148"/>
            <a:ext cx="216851" cy="476553"/>
          </a:xfrm>
          <a:prstGeom prst="downArrow">
            <a:avLst/>
          </a:prstGeom>
          <a:solidFill>
            <a:srgbClr val="404FAD"/>
          </a:solidFill>
          <a:ln>
            <a:solidFill>
              <a:srgbClr val="404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E2A065F5-FEBF-636E-5A21-E5EAA89942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35" r="1888" b="3918"/>
          <a:stretch>
            <a:fillRect/>
          </a:stretch>
        </p:blipFill>
        <p:spPr>
          <a:xfrm>
            <a:off x="1466230" y="4155246"/>
            <a:ext cx="7578510" cy="1625877"/>
          </a:xfrm>
          <a:prstGeom prst="rect">
            <a:avLst/>
          </a:prstGeom>
        </p:spPr>
      </p:pic>
      <p:grpSp>
        <p:nvGrpSpPr>
          <p:cNvPr id="23" name="그룹 1003">
            <a:extLst>
              <a:ext uri="{FF2B5EF4-FFF2-40B4-BE49-F238E27FC236}">
                <a16:creationId xmlns:a16="http://schemas.microsoft.com/office/drawing/2014/main" id="{884AB196-1001-8B0C-E6D7-7E132823C0E5}"/>
              </a:ext>
            </a:extLst>
          </p:cNvPr>
          <p:cNvGrpSpPr/>
          <p:nvPr/>
        </p:nvGrpSpPr>
        <p:grpSpPr>
          <a:xfrm>
            <a:off x="1459886" y="5767935"/>
            <a:ext cx="7770453" cy="270930"/>
            <a:chOff x="7363347" y="-3244500"/>
            <a:chExt cx="2543087" cy="3052523"/>
          </a:xfrm>
        </p:grpSpPr>
        <p:pic>
          <p:nvPicPr>
            <p:cNvPr id="24" name="Object 12">
              <a:extLst>
                <a:ext uri="{FF2B5EF4-FFF2-40B4-BE49-F238E27FC236}">
                  <a16:creationId xmlns:a16="http://schemas.microsoft.com/office/drawing/2014/main" id="{E54D94A7-4ACF-34CF-67EB-7EDBBB6E9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-3244500"/>
              <a:ext cx="2543087" cy="3052523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1B2DF98-4FD8-77FB-B316-0EE18C7BBA32}"/>
              </a:ext>
            </a:extLst>
          </p:cNvPr>
          <p:cNvSpPr txBox="1"/>
          <p:nvPr/>
        </p:nvSpPr>
        <p:spPr>
          <a:xfrm>
            <a:off x="1466229" y="5767936"/>
            <a:ext cx="7764113" cy="26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73">
                <a:solidFill>
                  <a:schemeClr val="bg1"/>
                </a:solidFill>
              </a:rPr>
              <a:t>*</a:t>
            </a:r>
            <a:r>
              <a:rPr lang="ko-KR" altLang="en-US" sz="1273">
                <a:solidFill>
                  <a:schemeClr val="bg1"/>
                </a:solidFill>
              </a:rPr>
              <a:t> 간단한 일을 하려고 시작된 코드가 수 많은 접착코드로 확대된다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  <a:endParaRPr lang="ko-KR" altLang="en-US" sz="127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6974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297555"/>
            <a:ext cx="2782908" cy="614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2631"/>
            <a:ext cx="662645" cy="644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70" y="2202213"/>
            <a:ext cx="4930011" cy="4663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5706" y="2743739"/>
            <a:ext cx="7616863" cy="3771066"/>
            <a:chOff x="1145706" y="2743739"/>
            <a:chExt cx="7616863" cy="37710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5706" y="2743739"/>
              <a:ext cx="7616863" cy="3771066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Reshaping an Interface to Your Needs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840655"/>
            <a:chOff x="7363347" y="3745249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3745249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59892" y="2437375"/>
            <a:ext cx="7764113" cy="857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73">
                <a:solidFill>
                  <a:schemeClr val="bg1"/>
                </a:solidFill>
              </a:rPr>
              <a:t>우리가 프로그래밍을 할 때의 목적은 </a:t>
            </a:r>
            <a:endParaRPr lang="en-US" altLang="ko-KR" sz="1273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73">
                <a:solidFill>
                  <a:schemeClr val="bg1"/>
                </a:solidFill>
              </a:rPr>
              <a:t>“</a:t>
            </a:r>
            <a:r>
              <a:rPr lang="ko-KR" altLang="en-US" sz="1273">
                <a:solidFill>
                  <a:schemeClr val="bg1"/>
                </a:solidFill>
              </a:rPr>
              <a:t>상관없는 하위문제</a:t>
            </a:r>
            <a:r>
              <a:rPr lang="en-US" altLang="ko-KR" sz="1273">
                <a:solidFill>
                  <a:schemeClr val="bg1"/>
                </a:solidFill>
              </a:rPr>
              <a:t>(glue code)</a:t>
            </a:r>
            <a:r>
              <a:rPr lang="ko-KR" altLang="en-US" sz="1273">
                <a:solidFill>
                  <a:schemeClr val="bg1"/>
                </a:solidFill>
              </a:rPr>
              <a:t>를 적극적으로 발견하고 추출하는 것</a:t>
            </a:r>
            <a:r>
              <a:rPr lang="en-US" altLang="ko-KR" sz="1273">
                <a:solidFill>
                  <a:schemeClr val="bg1"/>
                </a:solidFill>
              </a:rPr>
              <a:t>”</a:t>
            </a:r>
            <a:r>
              <a:rPr lang="ko-KR" altLang="en-US" sz="1273">
                <a:solidFill>
                  <a:schemeClr val="bg1"/>
                </a:solidFill>
              </a:rPr>
              <a:t>이다</a:t>
            </a:r>
            <a:r>
              <a:rPr lang="en-US" altLang="ko-KR" sz="1273">
                <a:solidFill>
                  <a:schemeClr val="bg1"/>
                </a:solidFill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73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73">
                <a:solidFill>
                  <a:schemeClr val="bg1"/>
                </a:solidFill>
              </a:rPr>
              <a:t>하지만 아래와 같이 지나치게 자잘한 함수를 사용하면</a:t>
            </a:r>
            <a:r>
              <a:rPr lang="en-US" altLang="ko-KR" sz="1273">
                <a:solidFill>
                  <a:schemeClr val="bg1"/>
                </a:solidFill>
              </a:rPr>
              <a:t>, </a:t>
            </a:r>
            <a:r>
              <a:rPr lang="ko-KR" altLang="en-US" sz="1273">
                <a:solidFill>
                  <a:schemeClr val="bg1"/>
                </a:solidFill>
              </a:rPr>
              <a:t>오히려 가독성을 해친다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  <a:endParaRPr lang="ko-KR" altLang="en-US" sz="1273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4346F3-4C20-2474-999E-599E5A95D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32" y="3391015"/>
            <a:ext cx="5317776" cy="27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7758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Summary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772643"/>
            <a:ext cx="711037" cy="5517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01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30"/>
            <a:ext cx="7770453" cy="661121"/>
            <a:chOff x="7363347" y="4081647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4081647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59892" y="2437375"/>
            <a:ext cx="7764113" cy="6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73" spc="-119">
                <a:solidFill>
                  <a:schemeClr val="bg1"/>
                </a:solidFill>
                <a:latin typeface="+mj-lt"/>
              </a:rPr>
              <a:t>한 마디로 정리하자면</a:t>
            </a:r>
            <a:r>
              <a:rPr lang="en-US" altLang="ko-KR" sz="1273" spc="-119">
                <a:solidFill>
                  <a:schemeClr val="bg1"/>
                </a:solidFill>
                <a:latin typeface="+mj-lt"/>
              </a:rPr>
              <a:t>,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73" spc="-119">
              <a:solidFill>
                <a:schemeClr val="bg1"/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73" spc="-119">
                <a:solidFill>
                  <a:schemeClr val="bg1"/>
                </a:solidFill>
                <a:latin typeface="+mj-lt"/>
              </a:rPr>
              <a:t>“</a:t>
            </a:r>
            <a:r>
              <a:rPr lang="ko-KR" altLang="en-US" sz="1273" b="1" spc="-119">
                <a:solidFill>
                  <a:schemeClr val="bg1"/>
                </a:solidFill>
                <a:latin typeface="+mj-lt"/>
              </a:rPr>
              <a:t>일반적인 목적의 코드</a:t>
            </a:r>
            <a:r>
              <a:rPr lang="en-US" altLang="ko-KR" sz="1273" b="1" spc="-119">
                <a:solidFill>
                  <a:schemeClr val="bg1"/>
                </a:solidFill>
                <a:latin typeface="+mj-lt"/>
              </a:rPr>
              <a:t>(glue code)</a:t>
            </a:r>
            <a:r>
              <a:rPr lang="ko-KR" altLang="en-US" sz="1273" b="1" spc="-119">
                <a:solidFill>
                  <a:schemeClr val="bg1"/>
                </a:solidFill>
                <a:latin typeface="+mj-lt"/>
              </a:rPr>
              <a:t>를 프로젝트의 특정코드</a:t>
            </a:r>
            <a:r>
              <a:rPr lang="en-US" altLang="ko-KR" sz="1273" b="1" spc="-119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273" b="1" spc="-119">
                <a:solidFill>
                  <a:schemeClr val="bg1"/>
                </a:solidFill>
                <a:latin typeface="+mj-lt"/>
              </a:rPr>
              <a:t>프로그램의 논리</a:t>
            </a:r>
            <a:r>
              <a:rPr lang="en-US" altLang="ko-KR" sz="1273" b="1" spc="-119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1273" b="1" spc="-119">
                <a:solidFill>
                  <a:schemeClr val="bg1"/>
                </a:solidFill>
                <a:latin typeface="+mj-lt"/>
              </a:rPr>
              <a:t>에서 분리하라</a:t>
            </a:r>
            <a:r>
              <a:rPr lang="en-US" altLang="ko-KR" sz="1273" spc="-119">
                <a:solidFill>
                  <a:schemeClr val="bg1"/>
                </a:solidFill>
                <a:latin typeface="+mj-lt"/>
              </a:rPr>
              <a:t>”</a:t>
            </a:r>
            <a:r>
              <a:rPr lang="ko-KR" altLang="en-US" sz="1273" spc="-119">
                <a:solidFill>
                  <a:schemeClr val="bg1"/>
                </a:solidFill>
                <a:latin typeface="+mj-lt"/>
              </a:rPr>
              <a:t> 라는 것이다</a:t>
            </a:r>
            <a:r>
              <a:rPr lang="en-US" altLang="ko-KR" sz="1273" spc="-119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787488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1387927"/>
            <a:ext cx="833161" cy="4786243"/>
            <a:chOff x="1093318" y="1387927"/>
            <a:chExt cx="833161" cy="4786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8" y="1387927"/>
              <a:ext cx="833161" cy="478624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529911" y="3016091"/>
            <a:ext cx="5038449" cy="6611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819"/>
              <a:t>ONE TASK AT  A TIME</a:t>
            </a:r>
            <a:endParaRPr lang="en-US" altLang="ko-KR" sz="3819" kern="0" spc="-80">
              <a:solidFill>
                <a:srgbClr val="000000"/>
              </a:solidFill>
              <a:latin typeface="Gmarket Sans Bold" pitchFamily="34" charset="0"/>
              <a:cs typeface="Gmarket Sans Bold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9911" y="2014984"/>
            <a:ext cx="916325" cy="4897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5" kern="0" spc="159">
                <a:solidFill>
                  <a:srgbClr val="3343A8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3961219" y="996722"/>
            <a:ext cx="6616235" cy="5177449"/>
            <a:chOff x="3961219" y="996722"/>
            <a:chExt cx="6616235" cy="51774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219" y="996722"/>
              <a:ext cx="6616235" cy="51774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5400000">
            <a:off x="-1131716" y="3691968"/>
            <a:ext cx="5291458" cy="195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5" kern="0" spc="875">
                <a:solidFill>
                  <a:srgbClr val="FFFFFF"/>
                </a:solidFill>
                <a:latin typeface="Bebas" pitchFamily="34" charset="0"/>
              </a:rPr>
              <a:t>THE ART OF READABLE</a:t>
            </a:r>
            <a:r>
              <a:rPr lang="ko-KR" altLang="en-US" sz="795" kern="0" spc="875">
                <a:solidFill>
                  <a:srgbClr val="FFFFFF"/>
                </a:solidFill>
                <a:latin typeface="Bebas" pitchFamily="34" charset="0"/>
              </a:rPr>
              <a:t> </a:t>
            </a:r>
            <a:r>
              <a:rPr lang="en-US" altLang="ko-KR" sz="795" kern="0" spc="875">
                <a:solidFill>
                  <a:srgbClr val="FFFFFF"/>
                </a:solidFill>
                <a:latin typeface="Bebas" pitchFamily="34" charset="0"/>
              </a:rPr>
              <a:t>CODE</a:t>
            </a:r>
            <a:endParaRPr lang="en-US" altLang="ko-KR" sz="795"/>
          </a:p>
        </p:txBody>
      </p:sp>
    </p:spTree>
    <p:extLst>
      <p:ext uri="{BB962C8B-B14F-4D97-AF65-F5344CB8AC3E}">
        <p14:creationId xmlns:p14="http://schemas.microsoft.com/office/powerpoint/2010/main" val="2781802275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683295"/>
            <a:ext cx="5812576" cy="7590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KEY IDEA Code should be organized so that it’s doing only one task at a time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1179489"/>
            <a:chOff x="7363347" y="3389386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3389386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39969" y="2468053"/>
            <a:ext cx="7764113" cy="115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73" b="0" i="0">
                <a:solidFill>
                  <a:schemeClr val="bg1"/>
                </a:solidFill>
                <a:effectLst/>
                <a:latin typeface="noto"/>
              </a:rPr>
              <a:t> 다른 방식으로 말하면</a:t>
            </a:r>
            <a:r>
              <a:rPr lang="en-US" altLang="ko-KR" sz="1273" b="0" i="0">
                <a:solidFill>
                  <a:schemeClr val="bg1"/>
                </a:solidFill>
                <a:effectLst/>
                <a:latin typeface="noto"/>
              </a:rPr>
              <a:t>, </a:t>
            </a:r>
            <a:r>
              <a:rPr lang="ko-KR" altLang="en-US" sz="1273" b="0" i="0">
                <a:solidFill>
                  <a:schemeClr val="bg1"/>
                </a:solidFill>
                <a:effectLst/>
                <a:latin typeface="noto"/>
              </a:rPr>
              <a:t>이 장은 당신의 코드를 </a:t>
            </a:r>
            <a:r>
              <a:rPr lang="en-US" altLang="ko-KR" sz="1273" b="0" i="0">
                <a:solidFill>
                  <a:schemeClr val="bg1"/>
                </a:solidFill>
                <a:effectLst/>
                <a:latin typeface="noto"/>
              </a:rPr>
              <a:t>“</a:t>
            </a:r>
            <a:r>
              <a:rPr lang="ko-KR" altLang="en-US" sz="1273" b="0" i="0">
                <a:solidFill>
                  <a:schemeClr val="bg1"/>
                </a:solidFill>
                <a:effectLst/>
                <a:latin typeface="noto"/>
              </a:rPr>
              <a:t>해체</a:t>
            </a:r>
            <a:r>
              <a:rPr lang="en-US" altLang="ko-KR" sz="1273" b="0" i="0">
                <a:solidFill>
                  <a:schemeClr val="bg1"/>
                </a:solidFill>
                <a:effectLst/>
                <a:latin typeface="noto"/>
              </a:rPr>
              <a:t>”</a:t>
            </a:r>
            <a:r>
              <a:rPr lang="ko-KR" altLang="en-US" sz="1273" b="0" i="0">
                <a:solidFill>
                  <a:schemeClr val="bg1"/>
                </a:solidFill>
                <a:effectLst/>
                <a:latin typeface="noto"/>
              </a:rPr>
              <a:t>하는 것에 관한 것이다</a:t>
            </a:r>
            <a:r>
              <a:rPr lang="en-US" altLang="ko-KR" sz="1273" b="0" i="0">
                <a:solidFill>
                  <a:schemeClr val="bg1"/>
                </a:solidFill>
                <a:effectLst/>
                <a:latin typeface="noto"/>
              </a:rPr>
              <a:t>. </a:t>
            </a:r>
            <a:r>
              <a:rPr lang="ko-KR" altLang="en-US" sz="1273" b="0" i="0">
                <a:solidFill>
                  <a:schemeClr val="bg1"/>
                </a:solidFill>
                <a:effectLst/>
                <a:latin typeface="noto"/>
              </a:rPr>
              <a:t>다음 다이어그램</a:t>
            </a:r>
            <a:br>
              <a:rPr lang="ko-KR" altLang="en-US" sz="1273">
                <a:solidFill>
                  <a:schemeClr val="bg1"/>
                </a:solidFill>
              </a:rPr>
            </a:br>
            <a:r>
              <a:rPr lang="ko-KR" altLang="en-US" sz="1273" b="0" i="0">
                <a:solidFill>
                  <a:schemeClr val="bg1"/>
                </a:solidFill>
                <a:effectLst/>
                <a:latin typeface="noto"/>
              </a:rPr>
              <a:t>이 프로세스를 설명</a:t>
            </a:r>
            <a:r>
              <a:rPr lang="ko-KR" altLang="en-US" sz="1273">
                <a:solidFill>
                  <a:schemeClr val="bg1"/>
                </a:solidFill>
                <a:latin typeface="noto"/>
              </a:rPr>
              <a:t>한다</a:t>
            </a:r>
            <a:r>
              <a:rPr lang="en-US" altLang="ko-KR" sz="1273">
                <a:solidFill>
                  <a:schemeClr val="bg1"/>
                </a:solidFill>
                <a:latin typeface="noto"/>
              </a:rPr>
              <a:t>. </a:t>
            </a:r>
            <a:endParaRPr lang="en-US" altLang="ko-KR" sz="1273" b="0" i="0">
              <a:solidFill>
                <a:schemeClr val="bg1"/>
              </a:solidFill>
              <a:effectLst/>
              <a:latin typeface="noto"/>
            </a:endParaRPr>
          </a:p>
          <a:p>
            <a:endParaRPr lang="en-US" altLang="ko-KR" sz="1273" b="0" i="0">
              <a:solidFill>
                <a:schemeClr val="bg1"/>
              </a:solidFill>
              <a:effectLst/>
              <a:latin typeface="noto"/>
            </a:endParaRPr>
          </a:p>
          <a:p>
            <a:r>
              <a:rPr lang="ko-KR" altLang="en-US" sz="1273" b="0" i="0">
                <a:solidFill>
                  <a:schemeClr val="bg1"/>
                </a:solidFill>
                <a:effectLst/>
                <a:latin typeface="noto"/>
              </a:rPr>
              <a:t> 왼쪽에는 코드 조각이 수행하는 다양한 작업이 표시되며</a:t>
            </a:r>
            <a:r>
              <a:rPr lang="en-US" altLang="ko-KR" sz="1273" b="0" i="0">
                <a:solidFill>
                  <a:schemeClr val="bg1"/>
                </a:solidFill>
                <a:effectLst/>
                <a:latin typeface="noto"/>
              </a:rPr>
              <a:t>, </a:t>
            </a:r>
            <a:r>
              <a:rPr lang="ko-KR" altLang="en-US" sz="1273" b="0" i="0">
                <a:solidFill>
                  <a:schemeClr val="bg1"/>
                </a:solidFill>
                <a:effectLst/>
                <a:latin typeface="noto"/>
              </a:rPr>
              <a:t>오른쪽에는 한 번에 하나의 작업을 수행하도록 구성된 후 동일한 코드가 표시된다</a:t>
            </a:r>
            <a:r>
              <a:rPr lang="en-US" altLang="ko-KR" sz="1273" b="0" i="0">
                <a:solidFill>
                  <a:schemeClr val="bg1"/>
                </a:solidFill>
                <a:effectLst/>
                <a:latin typeface="noto"/>
              </a:rPr>
              <a:t>. </a:t>
            </a:r>
            <a:endParaRPr lang="en-US" altLang="ko-KR" sz="1273">
              <a:solidFill>
                <a:schemeClr val="bg1"/>
              </a:solidFill>
              <a:latin typeface="noto"/>
            </a:endParaRPr>
          </a:p>
          <a:p>
            <a:endParaRPr lang="en-US" altLang="ko-KR" sz="636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B4E6F5-8CCF-C748-D995-C4D19E3F7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246" y="3964784"/>
            <a:ext cx="6698831" cy="19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49793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683295"/>
            <a:ext cx="5812576" cy="7590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KEY IDEA Code should be organized so that it’s doing only one task at a time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2237040"/>
            <a:chOff x="7363347" y="2971997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2971997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59892" y="2450910"/>
            <a:ext cx="7764113" cy="2130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909">
                <a:solidFill>
                  <a:schemeClr val="bg1"/>
                </a:solidFill>
              </a:rPr>
              <a:t> 코드가 </a:t>
            </a:r>
            <a:r>
              <a:rPr lang="en-US" altLang="ko-KR" sz="1909">
                <a:solidFill>
                  <a:schemeClr val="bg1"/>
                </a:solidFill>
              </a:rPr>
              <a:t>“</a:t>
            </a:r>
            <a:r>
              <a:rPr lang="ko-KR" altLang="en-US" sz="1909">
                <a:solidFill>
                  <a:schemeClr val="bg1"/>
                </a:solidFill>
              </a:rPr>
              <a:t>한 번에 하나의 작업</a:t>
            </a:r>
            <a:r>
              <a:rPr lang="en-US" altLang="ko-KR" sz="1909">
                <a:solidFill>
                  <a:schemeClr val="bg1"/>
                </a:solidFill>
              </a:rPr>
              <a:t>”</a:t>
            </a:r>
            <a:r>
              <a:rPr lang="ko-KR" altLang="en-US" sz="1909">
                <a:solidFill>
                  <a:schemeClr val="bg1"/>
                </a:solidFill>
              </a:rPr>
              <a:t>을 수행하도록 만드는 데 사용하는 프로세스는 다음과 같다</a:t>
            </a:r>
            <a:r>
              <a:rPr lang="en-US" altLang="ko-KR" sz="1909">
                <a:solidFill>
                  <a:schemeClr val="bg1"/>
                </a:solidFill>
              </a:rPr>
              <a:t>. </a:t>
            </a:r>
          </a:p>
          <a:p>
            <a:endParaRPr lang="en-US" altLang="ko-KR" sz="1909">
              <a:solidFill>
                <a:schemeClr val="bg1"/>
              </a:solidFill>
            </a:endParaRPr>
          </a:p>
          <a:p>
            <a:pPr marL="272803" indent="-272803">
              <a:buAutoNum type="arabicPeriod"/>
            </a:pPr>
            <a:r>
              <a:rPr lang="ko-KR" altLang="en-US" sz="1909">
                <a:solidFill>
                  <a:schemeClr val="bg1"/>
                </a:solidFill>
              </a:rPr>
              <a:t>코드가 수행하는 모든 </a:t>
            </a:r>
            <a:r>
              <a:rPr lang="en-US" altLang="ko-KR" sz="1909">
                <a:solidFill>
                  <a:schemeClr val="bg1"/>
                </a:solidFill>
              </a:rPr>
              <a:t>“</a:t>
            </a:r>
            <a:r>
              <a:rPr lang="ko-KR" altLang="en-US" sz="1909">
                <a:solidFill>
                  <a:schemeClr val="bg1"/>
                </a:solidFill>
              </a:rPr>
              <a:t>작업</a:t>
            </a:r>
            <a:r>
              <a:rPr lang="en-US" altLang="ko-KR" sz="1909">
                <a:solidFill>
                  <a:schemeClr val="bg1"/>
                </a:solidFill>
              </a:rPr>
              <a:t>”</a:t>
            </a:r>
            <a:r>
              <a:rPr lang="ko-KR" altLang="en-US" sz="1909">
                <a:solidFill>
                  <a:schemeClr val="bg1"/>
                </a:solidFill>
              </a:rPr>
              <a:t>을 나열한다</a:t>
            </a:r>
            <a:r>
              <a:rPr lang="en-US" altLang="ko-KR" sz="1909">
                <a:solidFill>
                  <a:schemeClr val="bg1"/>
                </a:solidFill>
              </a:rPr>
              <a:t>. </a:t>
            </a:r>
          </a:p>
          <a:p>
            <a:endParaRPr lang="en-US" altLang="ko-KR" sz="1909">
              <a:solidFill>
                <a:schemeClr val="bg1"/>
              </a:solidFill>
            </a:endParaRPr>
          </a:p>
          <a:p>
            <a:r>
              <a:rPr lang="en-US" altLang="ko-KR" sz="1909">
                <a:solidFill>
                  <a:schemeClr val="bg1"/>
                </a:solidFill>
              </a:rPr>
              <a:t>2. </a:t>
            </a:r>
            <a:r>
              <a:rPr lang="ko-KR" altLang="en-US" sz="1909">
                <a:solidFill>
                  <a:schemeClr val="bg1"/>
                </a:solidFill>
              </a:rPr>
              <a:t>이러한 작업들을 가능한 한 다른 기능으로 분리하거나 최소한 다른 코드 섹션으로 분리한다</a:t>
            </a:r>
            <a:r>
              <a:rPr lang="en-US" altLang="ko-KR" sz="1909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89466282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Tasks Can Be Small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1294937"/>
            <a:chOff x="7363347" y="3310673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3310673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59892" y="2450910"/>
            <a:ext cx="7764113" cy="1297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 블로그에서 사용자가 </a:t>
            </a:r>
            <a:r>
              <a:rPr lang="en-US" altLang="ko-KR" sz="1591">
                <a:solidFill>
                  <a:schemeClr val="bg1"/>
                </a:solidFill>
                <a:latin typeface="noto"/>
              </a:rPr>
              <a:t>“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위로</a:t>
            </a:r>
            <a:r>
              <a:rPr lang="en-US" altLang="ko-KR" sz="1591">
                <a:solidFill>
                  <a:schemeClr val="bg1"/>
                </a:solidFill>
                <a:latin typeface="noto"/>
              </a:rPr>
              <a:t>”</a:t>
            </a:r>
            <a:r>
              <a:rPr lang="en-US" altLang="ko-KR" sz="1591" b="0" i="0">
                <a:solidFill>
                  <a:schemeClr val="bg1"/>
                </a:solidFill>
                <a:effectLst/>
                <a:latin typeface="noto"/>
              </a:rPr>
              <a:t> 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또는 </a:t>
            </a:r>
            <a:r>
              <a:rPr lang="en-US" altLang="ko-KR" sz="1591">
                <a:solidFill>
                  <a:schemeClr val="bg1"/>
                </a:solidFill>
                <a:latin typeface="noto"/>
              </a:rPr>
              <a:t>“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아래로</a:t>
            </a:r>
            <a:r>
              <a:rPr lang="en-US" altLang="ko-KR" sz="1591">
                <a:solidFill>
                  <a:schemeClr val="bg1"/>
                </a:solidFill>
                <a:latin typeface="noto"/>
              </a:rPr>
              <a:t>”</a:t>
            </a:r>
            <a:r>
              <a:rPr lang="en-US" altLang="ko-KR" sz="1591" b="0" i="0">
                <a:solidFill>
                  <a:schemeClr val="bg1"/>
                </a:solidFill>
                <a:effectLst/>
                <a:latin typeface="noto"/>
              </a:rPr>
              <a:t> 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의견을 투표할 수 있는 투표 위젯이 있다고 가정해 보자</a:t>
            </a:r>
            <a:r>
              <a:rPr lang="en-US" altLang="ko-KR" sz="1591" b="0" i="0">
                <a:solidFill>
                  <a:schemeClr val="bg1"/>
                </a:solidFill>
                <a:effectLst/>
                <a:latin typeface="noto"/>
              </a:rPr>
              <a:t>. </a:t>
            </a:r>
          </a:p>
          <a:p>
            <a:r>
              <a:rPr lang="en-US" altLang="ko-KR" sz="1591">
                <a:solidFill>
                  <a:schemeClr val="bg1"/>
                </a:solidFill>
                <a:latin typeface="noto"/>
              </a:rPr>
              <a:t> 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코멘트의 총점은 모든 투표의 합계이다</a:t>
            </a:r>
            <a:r>
              <a:rPr lang="en-US" altLang="ko-KR" sz="1591" b="0" i="0">
                <a:solidFill>
                  <a:schemeClr val="bg1"/>
                </a:solidFill>
                <a:effectLst/>
                <a:latin typeface="noto"/>
              </a:rPr>
              <a:t>.  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각 </a:t>
            </a:r>
            <a:r>
              <a:rPr lang="en-US" altLang="ko-KR" sz="1591">
                <a:solidFill>
                  <a:schemeClr val="bg1"/>
                </a:solidFill>
                <a:latin typeface="noto"/>
              </a:rPr>
              <a:t>“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상위</a:t>
            </a:r>
            <a:r>
              <a:rPr lang="en-US" altLang="ko-KR" sz="1591">
                <a:solidFill>
                  <a:schemeClr val="bg1"/>
                </a:solidFill>
                <a:latin typeface="noto"/>
              </a:rPr>
              <a:t>”</a:t>
            </a:r>
            <a:r>
              <a:rPr lang="en-US" altLang="ko-KR" sz="1591" b="0" i="0">
                <a:solidFill>
                  <a:schemeClr val="bg1"/>
                </a:solidFill>
                <a:effectLst/>
                <a:latin typeface="noto"/>
              </a:rPr>
              <a:t> 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투표에서 </a:t>
            </a:r>
            <a:r>
              <a:rPr lang="en-US" altLang="ko-KR" sz="1591" b="0" i="0">
                <a:solidFill>
                  <a:schemeClr val="bg1"/>
                </a:solidFill>
                <a:effectLst/>
                <a:latin typeface="noto"/>
              </a:rPr>
              <a:t>+1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점을</a:t>
            </a:r>
            <a:r>
              <a:rPr lang="en-US" altLang="ko-KR" sz="1591" b="0" i="0">
                <a:solidFill>
                  <a:schemeClr val="bg1"/>
                </a:solidFill>
                <a:effectLst/>
                <a:latin typeface="noto"/>
              </a:rPr>
              <a:t>, </a:t>
            </a:r>
            <a:r>
              <a:rPr lang="ko-KR" altLang="en-US" sz="1591">
                <a:solidFill>
                  <a:schemeClr val="bg1"/>
                </a:solidFill>
                <a:latin typeface="noto"/>
              </a:rPr>
              <a:t>각</a:t>
            </a:r>
            <a:r>
              <a:rPr lang="en-US" altLang="ko-KR" sz="1591" b="0" i="0">
                <a:solidFill>
                  <a:schemeClr val="bg1"/>
                </a:solidFill>
                <a:effectLst/>
                <a:latin typeface="noto"/>
              </a:rPr>
              <a:t> “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부결</a:t>
            </a:r>
            <a:r>
              <a:rPr lang="en-US" altLang="ko-KR" sz="1591">
                <a:solidFill>
                  <a:schemeClr val="bg1"/>
                </a:solidFill>
                <a:latin typeface="noto"/>
              </a:rPr>
              <a:t>”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 투표에서 </a:t>
            </a:r>
            <a:r>
              <a:rPr lang="en-US" altLang="ko-KR" sz="1591" b="0" i="0">
                <a:solidFill>
                  <a:schemeClr val="bg1"/>
                </a:solidFill>
                <a:effectLst/>
                <a:latin typeface="noto"/>
              </a:rPr>
              <a:t>–1</a:t>
            </a:r>
            <a:r>
              <a:rPr lang="ko-KR" altLang="en-US" sz="1591">
                <a:solidFill>
                  <a:schemeClr val="bg1"/>
                </a:solidFill>
                <a:latin typeface="noto"/>
              </a:rPr>
              <a:t>점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을 부여할 때</a:t>
            </a:r>
            <a:r>
              <a:rPr lang="en-US" altLang="ko-KR" sz="1591" b="0" i="0">
                <a:solidFill>
                  <a:schemeClr val="bg1"/>
                </a:solidFill>
                <a:effectLst/>
                <a:latin typeface="noto"/>
              </a:rPr>
              <a:t>, </a:t>
            </a:r>
            <a:r>
              <a:rPr lang="ko-KR" altLang="en-US" sz="1591" b="0" i="0">
                <a:solidFill>
                  <a:schemeClr val="bg1"/>
                </a:solidFill>
                <a:effectLst/>
                <a:latin typeface="noto"/>
              </a:rPr>
              <a:t>다음 그림은 사용자의 투표가 있을 수 있는 세 가지 상태와 총 점수에 미치는 영향이다</a:t>
            </a:r>
            <a:r>
              <a:rPr lang="en-US" altLang="ko-KR" sz="1591" b="0" i="0">
                <a:solidFill>
                  <a:schemeClr val="bg1"/>
                </a:solidFill>
                <a:effectLst/>
                <a:latin typeface="noto"/>
              </a:rPr>
              <a:t>.</a:t>
            </a:r>
            <a:endParaRPr lang="ko-KR" altLang="en-US" sz="1591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65EF95-43D9-83D5-E9AF-593F8D86E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283" y="3873254"/>
            <a:ext cx="4527206" cy="12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80805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Tasks Can Be Small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3995103"/>
            <a:chOff x="7363347" y="2767144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2767144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29516" y="2439909"/>
            <a:ext cx="7764113" cy="41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73">
                <a:solidFill>
                  <a:schemeClr val="bg1"/>
                </a:solidFill>
              </a:rPr>
              <a:t> 사용자가 단추 중 하나를 클릭했을 때 다음과 같은 </a:t>
            </a:r>
            <a:r>
              <a:rPr lang="en-US" altLang="ko-KR" sz="1273">
                <a:solidFill>
                  <a:schemeClr val="bg1"/>
                </a:solidFill>
              </a:rPr>
              <a:t>JavaScript</a:t>
            </a:r>
            <a:r>
              <a:rPr lang="ko-KR" altLang="en-US" sz="1273">
                <a:solidFill>
                  <a:schemeClr val="bg1"/>
                </a:solidFill>
              </a:rPr>
              <a:t>를 호출하게 된다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  <a:br>
              <a:rPr lang="ko-KR" altLang="en-US" sz="1273">
                <a:solidFill>
                  <a:schemeClr val="bg1"/>
                </a:solidFill>
              </a:rPr>
            </a:br>
            <a:endParaRPr lang="en-US" altLang="ko-KR" sz="1273">
              <a:solidFill>
                <a:schemeClr val="bg1"/>
              </a:solidFill>
              <a:latin typeface="noto"/>
            </a:endParaRPr>
          </a:p>
          <a:p>
            <a:r>
              <a:rPr lang="en-US" altLang="ko-KR" sz="1273" err="1">
                <a:solidFill>
                  <a:schemeClr val="bg1"/>
                </a:solidFill>
              </a:rPr>
              <a:t>vote_changed(old_vote, new_vote); // each vote is “Up”, “Down”, or “ ”</a:t>
            </a:r>
          </a:p>
          <a:p>
            <a:endParaRPr lang="en-US" altLang="ko-KR" sz="1273">
              <a:solidFill>
                <a:schemeClr val="bg1"/>
              </a:solidFill>
            </a:endParaRPr>
          </a:p>
          <a:p>
            <a:r>
              <a:rPr lang="ko-KR" altLang="en-US" sz="1273">
                <a:solidFill>
                  <a:schemeClr val="bg1"/>
                </a:solidFill>
              </a:rPr>
              <a:t> 이 함수는 총 점수를 업데이트하고 </a:t>
            </a:r>
            <a:r>
              <a:rPr lang="en-US" altLang="ko-KR" sz="1273" err="1">
                <a:solidFill>
                  <a:schemeClr val="bg1"/>
                </a:solidFill>
              </a:rPr>
              <a:t>old_vote/new_vote</a:t>
            </a:r>
            <a:r>
              <a:rPr lang="ko-KR" altLang="en-US" sz="1273">
                <a:solidFill>
                  <a:schemeClr val="bg1"/>
                </a:solidFill>
              </a:rPr>
              <a:t>의 모든 조합에 대해 작동한다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</a:p>
          <a:p>
            <a:endParaRPr lang="en-US" altLang="ko-KR" sz="1273">
              <a:solidFill>
                <a:schemeClr val="bg1"/>
              </a:solidFill>
            </a:endParaRPr>
          </a:p>
          <a:p>
            <a:r>
              <a:rPr lang="en-US" altLang="ko-KR" sz="1273">
                <a:solidFill>
                  <a:schemeClr val="bg1"/>
                </a:solidFill>
              </a:rPr>
              <a:t>var vote_changed = function (old_vote, new_vote) { </a:t>
            </a:r>
          </a:p>
          <a:p>
            <a:r>
              <a:rPr lang="en-US" altLang="ko-KR" sz="1273">
                <a:solidFill>
                  <a:schemeClr val="bg1"/>
                </a:solidFill>
              </a:rPr>
              <a:t>	var score = get_score(); </a:t>
            </a:r>
          </a:p>
          <a:p>
            <a:endParaRPr lang="en-US" altLang="ko-KR" sz="1273">
              <a:solidFill>
                <a:schemeClr val="bg1"/>
              </a:solidFill>
            </a:endParaRPr>
          </a:p>
          <a:p>
            <a:r>
              <a:rPr lang="en-US" altLang="ko-KR" sz="1273">
                <a:solidFill>
                  <a:schemeClr val="bg1"/>
                </a:solidFill>
              </a:rPr>
              <a:t>	if (new_vote !== old_vote) { </a:t>
            </a:r>
          </a:p>
          <a:p>
            <a:r>
              <a:rPr lang="en-US" altLang="ko-KR" sz="1273">
                <a:solidFill>
                  <a:schemeClr val="bg1"/>
                </a:solidFill>
              </a:rPr>
              <a:t>		if (new_vote === 'Up') { </a:t>
            </a:r>
          </a:p>
          <a:p>
            <a:r>
              <a:rPr lang="en-US" altLang="ko-KR" sz="1273">
                <a:solidFill>
                  <a:schemeClr val="bg1"/>
                </a:solidFill>
              </a:rPr>
              <a:t>			score += (old_vote === 'Down' ? 2 : 1); </a:t>
            </a:r>
          </a:p>
          <a:p>
            <a:r>
              <a:rPr lang="en-US" altLang="ko-KR" sz="1273">
                <a:solidFill>
                  <a:schemeClr val="bg1"/>
                </a:solidFill>
              </a:rPr>
              <a:t>		} else if (new_vote === 'Down') { </a:t>
            </a:r>
          </a:p>
          <a:p>
            <a:r>
              <a:rPr lang="en-US" altLang="ko-KR" sz="1273">
                <a:solidFill>
                  <a:schemeClr val="bg1"/>
                </a:solidFill>
              </a:rPr>
              <a:t>			score -= (old_vote === 'Up' ? 2 : 1); </a:t>
            </a:r>
          </a:p>
          <a:p>
            <a:r>
              <a:rPr lang="en-US" altLang="ko-KR" sz="1273">
                <a:solidFill>
                  <a:schemeClr val="bg1"/>
                </a:solidFill>
              </a:rPr>
              <a:t>		} else if (new_vote === '') { </a:t>
            </a:r>
          </a:p>
          <a:p>
            <a:r>
              <a:rPr lang="en-US" altLang="ko-KR" sz="1273">
                <a:solidFill>
                  <a:schemeClr val="bg1"/>
                </a:solidFill>
              </a:rPr>
              <a:t>			score += (old_vote === 'Up' ? -1 : 1); </a:t>
            </a:r>
          </a:p>
          <a:p>
            <a:r>
              <a:rPr lang="en-US" altLang="ko-KR" sz="1273">
                <a:solidFill>
                  <a:schemeClr val="bg1"/>
                </a:solidFill>
              </a:rPr>
              <a:t>		} </a:t>
            </a:r>
          </a:p>
          <a:p>
            <a:r>
              <a:rPr lang="en-US" altLang="ko-KR" sz="1273">
                <a:solidFill>
                  <a:schemeClr val="bg1"/>
                </a:solidFill>
              </a:rPr>
              <a:t>	} </a:t>
            </a:r>
          </a:p>
          <a:p>
            <a:r>
              <a:rPr lang="en-US" altLang="ko-KR" sz="1273">
                <a:solidFill>
                  <a:schemeClr val="bg1"/>
                </a:solidFill>
              </a:rPr>
              <a:t>	set_score(score); </a:t>
            </a:r>
          </a:p>
          <a:p>
            <a:r>
              <a:rPr lang="en-US" altLang="ko-KR" sz="1273">
                <a:solidFill>
                  <a:schemeClr val="bg1"/>
                </a:solidFill>
              </a:rPr>
              <a:t>};</a:t>
            </a:r>
          </a:p>
          <a:p>
            <a:endParaRPr lang="en-US" altLang="ko-KR" sz="1273">
              <a:solidFill>
                <a:schemeClr val="bg1"/>
              </a:solidFill>
              <a:latin typeface="noto"/>
            </a:endParaRPr>
          </a:p>
        </p:txBody>
      </p:sp>
    </p:spTree>
    <p:extLst>
      <p:ext uri="{BB962C8B-B14F-4D97-AF65-F5344CB8AC3E}">
        <p14:creationId xmlns:p14="http://schemas.microsoft.com/office/powerpoint/2010/main" val="617936426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Tasks Can Be Small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8"/>
            <a:ext cx="7770453" cy="4237595"/>
            <a:chOff x="7363347" y="2752229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2752229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12283" y="2453599"/>
            <a:ext cx="7764113" cy="433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55">
                <a:solidFill>
                  <a:schemeClr val="bg1"/>
                </a:solidFill>
              </a:rPr>
              <a:t> 이전 페이지의 코드가 한 가지</a:t>
            </a:r>
            <a:r>
              <a:rPr lang="en-US" altLang="ko-KR" sz="955">
                <a:solidFill>
                  <a:schemeClr val="bg1"/>
                </a:solidFill>
              </a:rPr>
              <a:t>(</a:t>
            </a:r>
            <a:r>
              <a:rPr lang="ko-KR" altLang="en-US" sz="955">
                <a:solidFill>
                  <a:schemeClr val="bg1"/>
                </a:solidFill>
              </a:rPr>
              <a:t>점수 업데이트</a:t>
            </a:r>
            <a:r>
              <a:rPr lang="en-US" altLang="ko-KR" sz="955">
                <a:solidFill>
                  <a:schemeClr val="bg1"/>
                </a:solidFill>
              </a:rPr>
              <a:t>)</a:t>
            </a:r>
            <a:r>
              <a:rPr lang="ko-KR" altLang="en-US" sz="955">
                <a:solidFill>
                  <a:schemeClr val="bg1"/>
                </a:solidFill>
              </a:rPr>
              <a:t>만 하는 것처럼 보일 수 있지만 실제로 두 가지 작업을 동시에 수행하고 있기 때문에 디테일이 너무 복잡하고</a:t>
            </a:r>
            <a:r>
              <a:rPr lang="en-US" altLang="ko-KR" sz="955">
                <a:solidFill>
                  <a:schemeClr val="bg1"/>
                </a:solidFill>
              </a:rPr>
              <a:t>, </a:t>
            </a:r>
            <a:r>
              <a:rPr lang="ko-KR" altLang="en-US" sz="955">
                <a:solidFill>
                  <a:schemeClr val="bg1"/>
                </a:solidFill>
              </a:rPr>
              <a:t>한 눈에 오류</a:t>
            </a:r>
            <a:r>
              <a:rPr lang="en-US" altLang="ko-KR" sz="955">
                <a:solidFill>
                  <a:schemeClr val="bg1"/>
                </a:solidFill>
              </a:rPr>
              <a:t>, </a:t>
            </a:r>
            <a:r>
              <a:rPr lang="ko-KR" altLang="en-US" sz="955">
                <a:solidFill>
                  <a:schemeClr val="bg1"/>
                </a:solidFill>
              </a:rPr>
              <a:t>오타 또는 기타 버그가 있는지 구별하기가 어렵다</a:t>
            </a:r>
            <a:r>
              <a:rPr lang="en-US" altLang="ko-KR" sz="955">
                <a:solidFill>
                  <a:schemeClr val="bg1"/>
                </a:solidFill>
              </a:rPr>
              <a:t>. </a:t>
            </a:r>
            <a:br>
              <a:rPr lang="ko-KR" altLang="en-US" sz="955">
                <a:solidFill>
                  <a:schemeClr val="bg1"/>
                </a:solidFill>
              </a:rPr>
            </a:br>
            <a:endParaRPr lang="en-US" altLang="ko-KR" sz="955">
              <a:solidFill>
                <a:schemeClr val="bg1"/>
              </a:solidFill>
            </a:endParaRPr>
          </a:p>
          <a:p>
            <a:pPr marL="272803" indent="-272803">
              <a:buAutoNum type="arabicPeriod"/>
            </a:pPr>
            <a:r>
              <a:rPr lang="ko-KR" altLang="en-US" sz="955">
                <a:solidFill>
                  <a:schemeClr val="bg1"/>
                </a:solidFill>
                <a:latin typeface="noto"/>
              </a:rPr>
              <a:t>기존 투표와 새로운 투표를 대응하는 숫자로 변경</a:t>
            </a:r>
            <a:endParaRPr lang="en-US" altLang="ko-KR" sz="955">
              <a:solidFill>
                <a:schemeClr val="bg1"/>
              </a:solidFill>
              <a:latin typeface="noto"/>
            </a:endParaRPr>
          </a:p>
          <a:p>
            <a:pPr marL="272803" indent="-272803">
              <a:buAutoNum type="arabicPeriod"/>
            </a:pPr>
            <a:endParaRPr lang="en-US" altLang="ko-KR" sz="955">
              <a:solidFill>
                <a:schemeClr val="bg1"/>
              </a:solidFill>
              <a:latin typeface="noto"/>
            </a:endParaRPr>
          </a:p>
          <a:p>
            <a:pPr marL="272803" indent="-272803">
              <a:buAutoNum type="arabicPeriod"/>
            </a:pPr>
            <a:r>
              <a:rPr lang="ko-KR" altLang="en-US" sz="955">
                <a:solidFill>
                  <a:schemeClr val="bg1"/>
                </a:solidFill>
                <a:latin typeface="noto"/>
              </a:rPr>
              <a:t>변경한 투표를 점수에 반영</a:t>
            </a:r>
            <a:endParaRPr lang="en-US" altLang="ko-KR" sz="955">
              <a:solidFill>
                <a:schemeClr val="bg1"/>
              </a:solidFill>
              <a:latin typeface="noto"/>
            </a:endParaRPr>
          </a:p>
          <a:p>
            <a:endParaRPr lang="en-US" altLang="ko-KR" sz="955">
              <a:solidFill>
                <a:schemeClr val="bg1"/>
              </a:solidFill>
              <a:latin typeface="noto"/>
            </a:endParaRPr>
          </a:p>
          <a:p>
            <a:r>
              <a:rPr lang="ko-KR" altLang="en-US" sz="955">
                <a:solidFill>
                  <a:schemeClr val="bg1"/>
                </a:solidFill>
                <a:latin typeface="noto"/>
              </a:rPr>
              <a:t> 위 두 기능을 분리하여 새로 코드를 작성하면 다음과 같은 코드가 된다</a:t>
            </a:r>
            <a:r>
              <a:rPr lang="en-US" altLang="ko-KR" sz="955">
                <a:solidFill>
                  <a:schemeClr val="bg1"/>
                </a:solidFill>
                <a:latin typeface="noto"/>
              </a:rPr>
              <a:t>. </a:t>
            </a:r>
          </a:p>
          <a:p>
            <a:endParaRPr lang="en-US" altLang="ko-KR" sz="955">
              <a:solidFill>
                <a:schemeClr val="bg1"/>
              </a:solidFill>
              <a:latin typeface="noto"/>
            </a:endParaRP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var vote_value = function (vote) {</a:t>
            </a: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	if (vote === “Up”) {</a:t>
            </a: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		return +1;</a:t>
            </a: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	}</a:t>
            </a: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	if (vote === “Down”) {</a:t>
            </a: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		return -1;</a:t>
            </a: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	}</a:t>
            </a: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	return 0;</a:t>
            </a: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};</a:t>
            </a:r>
          </a:p>
          <a:p>
            <a:endParaRPr lang="en-US" altLang="ko-KR" sz="955">
              <a:solidFill>
                <a:schemeClr val="bg1"/>
              </a:solidFill>
              <a:latin typeface="noto"/>
            </a:endParaRP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var vote_changed = function (old_vote, new_vote) {</a:t>
            </a: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	var score = get_score();</a:t>
            </a:r>
          </a:p>
          <a:p>
            <a:endParaRPr lang="en-US" altLang="ko-KR" sz="955">
              <a:solidFill>
                <a:schemeClr val="bg1"/>
              </a:solidFill>
              <a:latin typeface="noto"/>
            </a:endParaRP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	score -= vote_value(old_value); //remove the old vote</a:t>
            </a: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	score += vote_value(new_vote); //add the new vote</a:t>
            </a:r>
          </a:p>
          <a:p>
            <a:endParaRPr lang="en-US" altLang="ko-KR" sz="955">
              <a:solidFill>
                <a:schemeClr val="bg1"/>
              </a:solidFill>
              <a:latin typeface="noto"/>
            </a:endParaRP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	set_score(score);</a:t>
            </a:r>
          </a:p>
          <a:p>
            <a:r>
              <a:rPr lang="en-US" altLang="ko-KR" sz="955">
                <a:solidFill>
                  <a:schemeClr val="bg1"/>
                </a:solidFill>
                <a:latin typeface="noto"/>
              </a:rPr>
              <a:t>};</a:t>
            </a:r>
          </a:p>
          <a:p>
            <a:endParaRPr lang="en-US" altLang="ko-KR" sz="955">
              <a:solidFill>
                <a:schemeClr val="bg1"/>
              </a:solidFill>
              <a:latin typeface="noto"/>
            </a:endParaRPr>
          </a:p>
          <a:p>
            <a:r>
              <a:rPr lang="ko-KR" altLang="en-US" sz="955">
                <a:solidFill>
                  <a:schemeClr val="bg1"/>
                </a:solidFill>
                <a:latin typeface="noto"/>
              </a:rPr>
              <a:t>보다시피 이런 식으로 분리하여 작성한 코드가 더 쉽게 이해할 수 있다</a:t>
            </a:r>
            <a:r>
              <a:rPr lang="en-US" altLang="ko-KR" sz="955">
                <a:solidFill>
                  <a:schemeClr val="bg1"/>
                </a:solidFill>
                <a:latin typeface="noto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28715506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Extracting Values from an Object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8"/>
            <a:ext cx="7770453" cy="4237595"/>
            <a:chOff x="7363347" y="2752229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2752229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12283" y="2453599"/>
            <a:ext cx="7764113" cy="41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14">
                <a:solidFill>
                  <a:schemeClr val="bg1"/>
                </a:solidFill>
              </a:rPr>
              <a:t> location_info</a:t>
            </a:r>
            <a:r>
              <a:rPr lang="ko-KR" altLang="en-US" sz="1114">
                <a:solidFill>
                  <a:schemeClr val="bg1"/>
                </a:solidFill>
              </a:rPr>
              <a:t>라는 객체에 지역명에 관한 필드값들이 들어있다</a:t>
            </a:r>
            <a:r>
              <a:rPr lang="en-US" altLang="ko-KR" sz="1114">
                <a:solidFill>
                  <a:schemeClr val="bg1"/>
                </a:solidFill>
              </a:rPr>
              <a:t>. </a:t>
            </a:r>
            <a:r>
              <a:rPr lang="ko-KR" altLang="en-US" sz="1114">
                <a:solidFill>
                  <a:schemeClr val="bg1"/>
                </a:solidFill>
              </a:rPr>
              <a:t>이때 보통 </a:t>
            </a:r>
            <a:r>
              <a:rPr lang="en-US" altLang="ko-KR" sz="1114" err="1">
                <a:solidFill>
                  <a:schemeClr val="bg1"/>
                </a:solidFill>
              </a:rPr>
              <a:t>LocalityName </a:t>
            </a:r>
            <a:r>
              <a:rPr lang="ko-KR" altLang="en-US" sz="1114">
                <a:solidFill>
                  <a:schemeClr val="bg1"/>
                </a:solidFill>
              </a:rPr>
              <a:t>필드의 값과 </a:t>
            </a:r>
            <a:r>
              <a:rPr lang="en-US" altLang="ko-KR" sz="1114" err="1">
                <a:solidFill>
                  <a:schemeClr val="bg1"/>
                </a:solidFill>
              </a:rPr>
              <a:t>CountryName </a:t>
            </a:r>
            <a:r>
              <a:rPr lang="ko-KR" altLang="en-US" sz="1114">
                <a:solidFill>
                  <a:schemeClr val="bg1"/>
                </a:solidFill>
              </a:rPr>
              <a:t>필드의 값을 콤마로 구분하여 지역명을 표현하게 되지만</a:t>
            </a:r>
            <a:r>
              <a:rPr lang="en-US" altLang="ko-KR" sz="1114">
                <a:solidFill>
                  <a:schemeClr val="bg1"/>
                </a:solidFill>
              </a:rPr>
              <a:t>, </a:t>
            </a:r>
            <a:r>
              <a:rPr lang="ko-KR" altLang="en-US" sz="1114">
                <a:solidFill>
                  <a:schemeClr val="bg1"/>
                </a:solidFill>
              </a:rPr>
              <a:t>객체 내부에 각 필드는 정의 되어있지 않을 수 있다</a:t>
            </a:r>
            <a:r>
              <a:rPr lang="en-US" altLang="ko-KR" sz="1114">
                <a:solidFill>
                  <a:schemeClr val="bg1"/>
                </a:solidFill>
              </a:rPr>
              <a:t>. </a:t>
            </a:r>
            <a:r>
              <a:rPr lang="ko-KR" altLang="en-US" sz="1114">
                <a:solidFill>
                  <a:schemeClr val="bg1"/>
                </a:solidFill>
              </a:rPr>
              <a:t>따라서 우리는 </a:t>
            </a:r>
            <a:r>
              <a:rPr lang="en-US" altLang="ko-KR" sz="1114" err="1">
                <a:solidFill>
                  <a:schemeClr val="bg1"/>
                </a:solidFill>
              </a:rPr>
              <a:t>location_info</a:t>
            </a:r>
            <a:r>
              <a:rPr lang="ko-KR" altLang="en-US" sz="1114">
                <a:solidFill>
                  <a:schemeClr val="bg1"/>
                </a:solidFill>
              </a:rPr>
              <a:t> 객체에서 값을 추출할 때 다음과 같은 코드를 통해 정의 되지 않은 필드에 대한 처리를 하기로 했다</a:t>
            </a:r>
            <a:r>
              <a:rPr lang="en-US" altLang="ko-KR" sz="1114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var place = location_info[“LocalityName”]; // e.g. “Santa Monica” </a:t>
            </a:r>
          </a:p>
          <a:p>
            <a:endParaRPr lang="en-US" altLang="ko-KR" sz="1114">
              <a:solidFill>
                <a:schemeClr val="bg1"/>
              </a:solidFill>
            </a:endParaRPr>
          </a:p>
          <a:p>
            <a:r>
              <a:rPr lang="en-US" altLang="ko-KR" sz="1114">
                <a:solidFill>
                  <a:schemeClr val="bg1"/>
                </a:solidFill>
              </a:rPr>
              <a:t>if (!place) {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	place = location_info[“SubAdministrativeAreaName”]; // e.g. “Los Angeles”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}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if (!place) {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	place = location_info[“AdministrativeAreaName”]; // e.g. “California”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}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if (!place) {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	place = “Middle-of-Nowhere”;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}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if (location_info[“CountryName”]) {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	place += “, “ + location_info[“CountryName”]; // e.g. “USA”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} else {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	place += “, Planet Earth”;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} </a:t>
            </a:r>
          </a:p>
          <a:p>
            <a:endParaRPr lang="en-US" altLang="ko-KR" sz="1114">
              <a:solidFill>
                <a:schemeClr val="bg1"/>
              </a:solidFill>
            </a:endParaRPr>
          </a:p>
          <a:p>
            <a:r>
              <a:rPr lang="en-US" altLang="ko-KR" sz="1114">
                <a:solidFill>
                  <a:schemeClr val="bg1"/>
                </a:solidFill>
              </a:rPr>
              <a:t>return place;</a:t>
            </a:r>
          </a:p>
          <a:p>
            <a:endParaRPr lang="en-US" altLang="ko-KR" sz="1114">
              <a:solidFill>
                <a:schemeClr val="bg1"/>
              </a:solidFill>
              <a:latin typeface="noto"/>
            </a:endParaRPr>
          </a:p>
          <a:p>
            <a:r>
              <a:rPr lang="ko-KR" altLang="en-US" sz="1114">
                <a:solidFill>
                  <a:schemeClr val="bg1"/>
                </a:solidFill>
                <a:latin typeface="noto"/>
              </a:rPr>
              <a:t> 물론 코드가 깔끔하진 않지만 위 코드는 정상적으로 작동하고 있다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그러나 기능을 변경해야 하거나 새로운 기능이 추가된다면 코드는 더 더러워질 것이다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1474584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Applying “One Task at a Time”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8"/>
            <a:ext cx="7770453" cy="4237595"/>
            <a:chOff x="7363347" y="2752229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2752229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12283" y="2453599"/>
            <a:ext cx="7764113" cy="41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14">
                <a:solidFill>
                  <a:schemeClr val="bg1"/>
                </a:solidFill>
                <a:latin typeface="noto"/>
              </a:rPr>
              <a:t> 만약 이전 페이지의 코드에서 지역명을 표시할 때 </a:t>
            </a:r>
            <a:r>
              <a:rPr lang="en-US" altLang="ko-KR" sz="1114" err="1">
                <a:solidFill>
                  <a:schemeClr val="bg1"/>
                </a:solidFill>
                <a:latin typeface="noto"/>
              </a:rPr>
              <a:t>CountryName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이 들어갈 자리에 </a:t>
            </a:r>
            <a:r>
              <a:rPr lang="en-US" altLang="ko-KR" sz="1114" err="1">
                <a:solidFill>
                  <a:schemeClr val="bg1"/>
                </a:solidFill>
                <a:latin typeface="noto"/>
              </a:rPr>
              <a:t>AdministrativeAreaName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필드의 값이 있다면 그 값을  대신 표시하려고 한다면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,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코드가 심히 복잡하고 알아보기 힘들어 질 것이다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따라서 우리는 코드가 수행하고 있던 기능들을 모두 분리하여 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“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한번에 하나의 작업을 수행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”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하게 하려고 한다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 </a:t>
            </a:r>
          </a:p>
          <a:p>
            <a:r>
              <a:rPr lang="ko-KR" altLang="en-US" sz="1114">
                <a:solidFill>
                  <a:schemeClr val="bg1"/>
                </a:solidFill>
                <a:latin typeface="noto"/>
              </a:rPr>
              <a:t> 먼저  객체에서 값을 추출하는 작업을 수행할 코드를 작성한다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 </a:t>
            </a:r>
          </a:p>
          <a:p>
            <a:endParaRPr lang="en-US" altLang="ko-KR" sz="1114">
              <a:solidFill>
                <a:schemeClr val="bg1"/>
              </a:solidFill>
              <a:latin typeface="noto"/>
            </a:endParaRPr>
          </a:p>
          <a:p>
            <a:r>
              <a:rPr lang="en-US" altLang="ko-KR" sz="1114">
                <a:solidFill>
                  <a:schemeClr val="bg1"/>
                </a:solidFill>
              </a:rPr>
              <a:t>var town = location_info["LocalityName"]; // e.g. "Santa Monica"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var city = location_info["SubAdministrativeAreaName"]; // e.g. "Los Angeles"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var state = location_info["AdministrativeAreaName"]; // e.g. "CA"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var country = location_info["CountryName"]; // e.g. "USA“</a:t>
            </a:r>
          </a:p>
          <a:p>
            <a:endParaRPr lang="en-US" altLang="ko-KR" sz="1114">
              <a:solidFill>
                <a:schemeClr val="bg1"/>
              </a:solidFill>
              <a:latin typeface="noto"/>
            </a:endParaRPr>
          </a:p>
          <a:p>
            <a:r>
              <a:rPr lang="ko-KR" altLang="en-US" sz="1114">
                <a:solidFill>
                  <a:schemeClr val="bg1"/>
                </a:solidFill>
                <a:latin typeface="noto"/>
              </a:rPr>
              <a:t> 이제 우리는 </a:t>
            </a:r>
            <a:r>
              <a:rPr lang="en-US" altLang="ko-KR" sz="1114" err="1">
                <a:solidFill>
                  <a:schemeClr val="bg1"/>
                </a:solidFill>
                <a:latin typeface="noto"/>
              </a:rPr>
              <a:t>location_info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와 그 안에 있는 필드들의 이름을 기억하거나 사용할 필요가 없어졌다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대신 짧고 간단한 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4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개의 단어들로 각 필드를 사용할 수 있게 되어 훨씬 가독성이 증가할 것이다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</a:t>
            </a:r>
          </a:p>
          <a:p>
            <a:r>
              <a:rPr lang="en-US" altLang="ko-KR" sz="1114">
                <a:solidFill>
                  <a:schemeClr val="bg1"/>
                </a:solidFill>
                <a:latin typeface="noto"/>
              </a:rPr>
              <a:t>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다음으로 콤마 뒤쪽에 표시할 값을 정하는 작업을 수행할 코드를 작성한다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 </a:t>
            </a:r>
          </a:p>
          <a:p>
            <a:endParaRPr lang="en-US" altLang="ko-KR" sz="1114">
              <a:solidFill>
                <a:schemeClr val="bg1"/>
              </a:solidFill>
              <a:latin typeface="noto"/>
            </a:endParaRPr>
          </a:p>
          <a:p>
            <a:r>
              <a:rPr lang="en-US" altLang="ko-KR" sz="1114">
                <a:solidFill>
                  <a:schemeClr val="bg1"/>
                </a:solidFill>
              </a:rPr>
              <a:t>// Start with the default, and keep overwriting with the most specific value.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var second_half = "Planet Earth";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if (country) { </a:t>
            </a:r>
          </a:p>
          <a:p>
            <a:r>
              <a:rPr lang="en-US" altLang="ko-KR" sz="1114" err="1">
                <a:solidFill>
                  <a:schemeClr val="bg1"/>
                </a:solidFill>
              </a:rPr>
              <a:t>second_half = country;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}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if (state &amp;&amp; country === "USA") { </a:t>
            </a:r>
          </a:p>
          <a:p>
            <a:r>
              <a:rPr lang="en-US" altLang="ko-KR" sz="1114" err="1">
                <a:solidFill>
                  <a:schemeClr val="bg1"/>
                </a:solidFill>
              </a:rPr>
              <a:t>second_half = state;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}</a:t>
            </a:r>
          </a:p>
          <a:p>
            <a:endParaRPr lang="en-US" altLang="ko-KR" sz="1114">
              <a:solidFill>
                <a:schemeClr val="bg1"/>
              </a:solidFill>
              <a:latin typeface="noto"/>
            </a:endParaRPr>
          </a:p>
          <a:p>
            <a:r>
              <a:rPr lang="ko-KR" altLang="en-US" sz="1114">
                <a:solidFill>
                  <a:schemeClr val="bg1"/>
                </a:solidFill>
                <a:latin typeface="noto"/>
              </a:rPr>
              <a:t>비슷한 방식으로 앞쪽에 표시할 값을 정하는 작업을 수행할 코드를 작성한다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697749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297555"/>
            <a:ext cx="2782908" cy="614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2631"/>
            <a:ext cx="662645" cy="644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69" y="2202213"/>
            <a:ext cx="1927363" cy="5238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2230" y="2854012"/>
            <a:ext cx="7410469" cy="2271723"/>
            <a:chOff x="1502230" y="2854012"/>
            <a:chExt cx="7410469" cy="22717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02230" y="2854012"/>
              <a:ext cx="7410469" cy="2271723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Applying “One Task at a Time”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4055727"/>
            <a:chOff x="7363347" y="2763248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2763248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59524" y="2455555"/>
            <a:ext cx="7764113" cy="4040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32">
                <a:solidFill>
                  <a:schemeClr val="bg1"/>
                </a:solidFill>
              </a:rPr>
              <a:t>var first_half = "Middle-of-Nowhere"; </a:t>
            </a:r>
          </a:p>
          <a:p>
            <a:r>
              <a:rPr lang="en-US" altLang="ko-KR" sz="1432">
                <a:solidFill>
                  <a:schemeClr val="bg1"/>
                </a:solidFill>
              </a:rPr>
              <a:t>if (state &amp;&amp; country !== "USA") { </a:t>
            </a:r>
          </a:p>
          <a:p>
            <a:r>
              <a:rPr lang="en-US" altLang="ko-KR" sz="1432" err="1">
                <a:solidFill>
                  <a:schemeClr val="bg1"/>
                </a:solidFill>
              </a:rPr>
              <a:t>first_half = state; </a:t>
            </a:r>
          </a:p>
          <a:p>
            <a:r>
              <a:rPr lang="en-US" altLang="ko-KR" sz="1432">
                <a:solidFill>
                  <a:schemeClr val="bg1"/>
                </a:solidFill>
              </a:rPr>
              <a:t>} </a:t>
            </a:r>
          </a:p>
          <a:p>
            <a:r>
              <a:rPr lang="en-US" altLang="ko-KR" sz="1432">
                <a:solidFill>
                  <a:schemeClr val="bg1"/>
                </a:solidFill>
              </a:rPr>
              <a:t>if (city) { </a:t>
            </a:r>
          </a:p>
          <a:p>
            <a:r>
              <a:rPr lang="en-US" altLang="ko-KR" sz="1432" err="1">
                <a:solidFill>
                  <a:schemeClr val="bg1"/>
                </a:solidFill>
              </a:rPr>
              <a:t>first_half = city; </a:t>
            </a:r>
          </a:p>
          <a:p>
            <a:r>
              <a:rPr lang="en-US" altLang="ko-KR" sz="1432">
                <a:solidFill>
                  <a:schemeClr val="bg1"/>
                </a:solidFill>
              </a:rPr>
              <a:t>} </a:t>
            </a:r>
          </a:p>
          <a:p>
            <a:r>
              <a:rPr lang="en-US" altLang="ko-KR" sz="1432">
                <a:solidFill>
                  <a:schemeClr val="bg1"/>
                </a:solidFill>
              </a:rPr>
              <a:t>if (town) { </a:t>
            </a:r>
          </a:p>
          <a:p>
            <a:r>
              <a:rPr lang="en-US" altLang="ko-KR" sz="1432" err="1">
                <a:solidFill>
                  <a:schemeClr val="bg1"/>
                </a:solidFill>
              </a:rPr>
              <a:t>first_half = town; </a:t>
            </a:r>
          </a:p>
          <a:p>
            <a:r>
              <a:rPr lang="en-US" altLang="ko-KR" sz="1432">
                <a:solidFill>
                  <a:schemeClr val="bg1"/>
                </a:solidFill>
              </a:rPr>
              <a:t>}</a:t>
            </a:r>
          </a:p>
          <a:p>
            <a:endParaRPr lang="en-US" altLang="ko-KR">
              <a:solidFill>
                <a:schemeClr val="bg1"/>
              </a:solidFill>
              <a:latin typeface="noto"/>
            </a:endParaRPr>
          </a:p>
          <a:p>
            <a:r>
              <a:rPr lang="ko-KR" altLang="en-US" sz="1432">
                <a:solidFill>
                  <a:schemeClr val="bg1"/>
                </a:solidFill>
                <a:latin typeface="noto"/>
              </a:rPr>
              <a:t>마지막으로 각 값을 합치는 작업을 수행할 코드를 작성한다</a:t>
            </a:r>
            <a:r>
              <a:rPr lang="en-US" altLang="ko-KR" sz="1432">
                <a:solidFill>
                  <a:schemeClr val="bg1"/>
                </a:solidFill>
                <a:latin typeface="noto"/>
              </a:rPr>
              <a:t>. </a:t>
            </a:r>
          </a:p>
          <a:p>
            <a:endParaRPr lang="en-US" altLang="ko-KR">
              <a:solidFill>
                <a:schemeClr val="bg1"/>
              </a:solidFill>
              <a:latin typeface="noto"/>
            </a:endParaRPr>
          </a:p>
          <a:p>
            <a:r>
              <a:rPr lang="en-US" altLang="ko-KR" sz="1432">
                <a:solidFill>
                  <a:schemeClr val="bg1"/>
                </a:solidFill>
              </a:rPr>
              <a:t>return first_half + ", " + second_half; </a:t>
            </a:r>
          </a:p>
          <a:p>
            <a:endParaRPr lang="en-US" altLang="ko-KR">
              <a:solidFill>
                <a:schemeClr val="bg1"/>
              </a:solidFill>
              <a:latin typeface="noto"/>
            </a:endParaRPr>
          </a:p>
          <a:p>
            <a:r>
              <a:rPr lang="ko-KR" altLang="en-US" sz="1432">
                <a:solidFill>
                  <a:schemeClr val="bg1"/>
                </a:solidFill>
                <a:latin typeface="noto"/>
              </a:rPr>
              <a:t> 이러한 방법을 통해 기존의 코드를 좀 더 각 작업별로 나누었을 때</a:t>
            </a:r>
            <a:r>
              <a:rPr lang="en-US" altLang="ko-KR" sz="1432">
                <a:solidFill>
                  <a:schemeClr val="bg1"/>
                </a:solidFill>
                <a:latin typeface="noto"/>
              </a:rPr>
              <a:t>,</a:t>
            </a:r>
            <a:r>
              <a:rPr lang="ko-KR" altLang="en-US" sz="1432">
                <a:solidFill>
                  <a:schemeClr val="bg1"/>
                </a:solidFill>
                <a:latin typeface="noto"/>
              </a:rPr>
              <a:t> 각 작업이 이곳저곳으로 흩어져 있던 상태에서 마치 조각 모음을 한 것처럼 같은 작업은 같은 섹션에서 수행하게 된다</a:t>
            </a:r>
            <a:r>
              <a:rPr lang="en-US" altLang="ko-KR" sz="1432">
                <a:solidFill>
                  <a:schemeClr val="bg1"/>
                </a:solidFill>
                <a:latin typeface="noto"/>
              </a:rPr>
              <a:t>. </a:t>
            </a:r>
          </a:p>
          <a:p>
            <a:r>
              <a:rPr lang="en-US" altLang="ko-KR" sz="1432">
                <a:solidFill>
                  <a:schemeClr val="bg1"/>
                </a:solidFill>
                <a:latin typeface="n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6793636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Another Approach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3539155"/>
            <a:chOff x="7363347" y="2800726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2800726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12283" y="2453598"/>
            <a:ext cx="7764113" cy="3501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14">
                <a:solidFill>
                  <a:schemeClr val="bg1"/>
                </a:solidFill>
                <a:latin typeface="noto"/>
              </a:rPr>
              <a:t>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작업을 작게 나누면 나눌 수록 어떻게 코드를 작성할지 생각하기 쉽고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,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더 쉽게 재구성할 수 있다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 </a:t>
            </a:r>
          </a:p>
          <a:p>
            <a:r>
              <a:rPr lang="en-US" altLang="ko-KR" sz="1114">
                <a:solidFill>
                  <a:schemeClr val="bg1"/>
                </a:solidFill>
                <a:latin typeface="noto"/>
              </a:rPr>
              <a:t>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이때 어떤 방법으로 나눌지는 작성자가 선택할 수 있는데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,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나누는 방식에 따라 코드가 크게 달라질 수 있다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</a:t>
            </a:r>
          </a:p>
          <a:p>
            <a:endParaRPr lang="en-US" altLang="ko-KR" sz="1114">
              <a:solidFill>
                <a:schemeClr val="bg1"/>
              </a:solidFill>
              <a:latin typeface="noto"/>
            </a:endParaRPr>
          </a:p>
          <a:p>
            <a:r>
              <a:rPr lang="en-US" altLang="ko-KR" sz="1114">
                <a:solidFill>
                  <a:schemeClr val="bg1"/>
                </a:solidFill>
                <a:latin typeface="noto"/>
              </a:rPr>
              <a:t>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예를 들어 앞쪽에서 본 지역명 표시 코드를 보면 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“if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 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USA”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로직이 다른 모든 로직에 뒤얽혀 있게 설계되어 있다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따라서 우리는 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Country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가 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USA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인 경우와 그렇지 않은 경우로 나누어 설계할 수 있다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</a:t>
            </a:r>
          </a:p>
          <a:p>
            <a:endParaRPr lang="en-US" altLang="ko-KR" sz="1114">
              <a:solidFill>
                <a:schemeClr val="bg1"/>
              </a:solidFill>
              <a:latin typeface="noto"/>
            </a:endParaRPr>
          </a:p>
          <a:p>
            <a:r>
              <a:rPr lang="en-US" altLang="ko-KR" sz="1114">
                <a:solidFill>
                  <a:schemeClr val="bg1"/>
                </a:solidFill>
              </a:rPr>
              <a:t>var first_half, second_half; </a:t>
            </a:r>
          </a:p>
          <a:p>
            <a:endParaRPr lang="en-US" altLang="ko-KR" sz="1114">
              <a:solidFill>
                <a:schemeClr val="bg1"/>
              </a:solidFill>
            </a:endParaRPr>
          </a:p>
          <a:p>
            <a:r>
              <a:rPr lang="en-US" altLang="ko-KR" sz="1114">
                <a:solidFill>
                  <a:schemeClr val="bg1"/>
                </a:solidFill>
              </a:rPr>
              <a:t>if (country === "USA") {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	first_half = town || city || "Middle-of-Nowhere";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	second_half = state || "USA";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} else {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	first_half = town || city || state || "Middle-of-Nowhere";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	second_half = country || "Planet Earth"; </a:t>
            </a:r>
          </a:p>
          <a:p>
            <a:r>
              <a:rPr lang="en-US" altLang="ko-KR" sz="1114">
                <a:solidFill>
                  <a:schemeClr val="bg1"/>
                </a:solidFill>
              </a:rPr>
              <a:t>} </a:t>
            </a:r>
          </a:p>
          <a:p>
            <a:endParaRPr lang="en-US" altLang="ko-KR" sz="1114">
              <a:solidFill>
                <a:schemeClr val="bg1"/>
              </a:solidFill>
            </a:endParaRPr>
          </a:p>
          <a:p>
            <a:r>
              <a:rPr lang="en-US" altLang="ko-KR" sz="1114">
                <a:solidFill>
                  <a:schemeClr val="bg1"/>
                </a:solidFill>
              </a:rPr>
              <a:t>return first_half + ", " + second_half;</a:t>
            </a:r>
          </a:p>
          <a:p>
            <a:endParaRPr lang="en-US" altLang="ko-KR" sz="1114">
              <a:solidFill>
                <a:schemeClr val="bg1"/>
              </a:solidFill>
              <a:latin typeface="noto"/>
            </a:endParaRPr>
          </a:p>
          <a:p>
            <a:r>
              <a:rPr lang="ko-KR" altLang="en-US" sz="1114">
                <a:solidFill>
                  <a:schemeClr val="bg1"/>
                </a:solidFill>
                <a:latin typeface="noto"/>
              </a:rPr>
              <a:t> 위와 같이 코드를 다시 작성하게 되었을 때 코드의 길이도 더 짧으면서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, </a:t>
            </a:r>
            <a:r>
              <a:rPr lang="ko-KR" altLang="en-US" sz="1114">
                <a:solidFill>
                  <a:schemeClr val="bg1"/>
                </a:solidFill>
                <a:latin typeface="noto"/>
              </a:rPr>
              <a:t>우선 순위 조사와 업데이트가 더 쉬워진 것을 볼 수 있다</a:t>
            </a:r>
            <a:r>
              <a:rPr lang="en-US" altLang="ko-KR" sz="1114">
                <a:solidFill>
                  <a:schemeClr val="bg1"/>
                </a:solidFill>
                <a:latin typeface="noto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05536519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A Larger Example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4176972"/>
            <a:chOff x="7363347" y="2755795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347" y="2755795"/>
              <a:ext cx="2543087" cy="30525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A161E8-7237-C3B7-C50E-E33902CDC343}"/>
              </a:ext>
            </a:extLst>
          </p:cNvPr>
          <p:cNvSpPr txBox="1"/>
          <p:nvPr/>
        </p:nvSpPr>
        <p:spPr>
          <a:xfrm>
            <a:off x="1466231" y="2748452"/>
            <a:ext cx="7824401" cy="399523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55">
                <a:solidFill>
                  <a:schemeClr val="bg1"/>
                </a:solidFill>
              </a:rPr>
              <a:t>// WARNING: DO NOT STARE DIRECTLY AT THIS CODE FOR EXTENDED PERIODS OF TIME.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void UpdateCounts(HttpDownload hd)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// Figure out the Exit State, if available.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if (!hd.has_event_log() || !hd.event_log().has_exit_state())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counts["Exit State"]["unknown"]++; 	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} else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string state_str = ExitStateTypeName(hd.event_log().exit_state());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counts["Exit State"][state_str]++;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} </a:t>
            </a:r>
          </a:p>
          <a:p>
            <a:endParaRPr lang="en-US" altLang="ko-KR" sz="955">
              <a:solidFill>
                <a:schemeClr val="bg1"/>
              </a:solidFill>
            </a:endParaRPr>
          </a:p>
          <a:p>
            <a:r>
              <a:rPr lang="en-US" altLang="ko-KR" sz="955">
                <a:solidFill>
                  <a:schemeClr val="bg1"/>
                </a:solidFill>
              </a:rPr>
              <a:t>	// If there are no HTTP headers at all, use "unknown" for the remaining elements.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if (!hd.has_http_headers())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counts["Http Response"]["unknown"]++;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counts["Content-Type"]["unknown"]++;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return;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} </a:t>
            </a:r>
          </a:p>
          <a:p>
            <a:endParaRPr lang="en-US" altLang="ko-KR" sz="955">
              <a:solidFill>
                <a:schemeClr val="bg1"/>
              </a:solidFill>
            </a:endParaRPr>
          </a:p>
          <a:p>
            <a:r>
              <a:rPr lang="en-US" altLang="ko-KR" sz="955">
                <a:solidFill>
                  <a:schemeClr val="bg1"/>
                </a:solidFill>
              </a:rPr>
              <a:t>	HttpHeaders headers = hd.http_headers(); </a:t>
            </a:r>
          </a:p>
          <a:p>
            <a:endParaRPr lang="en-US" altLang="ko-KR" sz="955">
              <a:solidFill>
                <a:schemeClr val="bg1"/>
              </a:solidFill>
            </a:endParaRPr>
          </a:p>
          <a:p>
            <a:r>
              <a:rPr lang="en-US" altLang="ko-KR" sz="955">
                <a:solidFill>
                  <a:schemeClr val="bg1"/>
                </a:solidFill>
              </a:rPr>
              <a:t>	// Log the HTTP response, if known, otherwise log "unknown" 	if (!headers.has_response_code())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counts["Http Response"]["unknown"]++;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} else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string code = StringPrintf("%d", headers.response_code());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counts["Http Response"][code]++;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} </a:t>
            </a:r>
          </a:p>
          <a:p>
            <a:endParaRPr lang="en-US" altLang="ko-KR" sz="955">
              <a:solidFill>
                <a:schemeClr val="bg1"/>
              </a:solidFill>
            </a:endParaRPr>
          </a:p>
          <a:p>
            <a:r>
              <a:rPr lang="en-US" altLang="ko-KR" sz="955">
                <a:solidFill>
                  <a:schemeClr val="bg1"/>
                </a:solidFill>
              </a:rPr>
              <a:t>	// Log the Content-Type if known, otherwise log "unknown"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if (!headers.has_content_type())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counts["Content-Type"]["unknown"]++;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} else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string content_type = ContentTypeMime(headers.content_type());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counts["Content-Type"][content_type]++;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}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}</a:t>
            </a:r>
            <a:endParaRPr lang="en-US" altLang="ko-KR" sz="955">
              <a:solidFill>
                <a:schemeClr val="bg1"/>
              </a:solidFill>
              <a:latin typeface="n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DC1B7-B54D-66A2-4070-13AFD6DAC5A3}"/>
              </a:ext>
            </a:extLst>
          </p:cNvPr>
          <p:cNvSpPr txBox="1"/>
          <p:nvPr/>
        </p:nvSpPr>
        <p:spPr>
          <a:xfrm>
            <a:off x="1466231" y="2508344"/>
            <a:ext cx="7764113" cy="26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73">
                <a:solidFill>
                  <a:schemeClr val="bg1"/>
                </a:solidFill>
                <a:latin typeface="noto"/>
              </a:rPr>
              <a:t>다음 코드는 웹 크롤링 시스템에서 각 웹페이지를 다운로드한 후의 다양한 통계를 내기위한 코드이다</a:t>
            </a:r>
            <a:r>
              <a:rPr lang="en-US" altLang="ko-KR" sz="1273">
                <a:solidFill>
                  <a:schemeClr val="bg1"/>
                </a:solidFill>
                <a:latin typeface="noto"/>
              </a:rPr>
              <a:t>.</a:t>
            </a:r>
            <a:endParaRPr lang="ko-KR" altLang="en-US" sz="1273"/>
          </a:p>
        </p:txBody>
      </p:sp>
    </p:spTree>
    <p:extLst>
      <p:ext uri="{BB962C8B-B14F-4D97-AF65-F5344CB8AC3E}">
        <p14:creationId xmlns:p14="http://schemas.microsoft.com/office/powerpoint/2010/main" val="1342765014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A Larger Example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4176972"/>
            <a:chOff x="7363347" y="2755795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347" y="2755795"/>
              <a:ext cx="2543087" cy="305252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0DC1B7-B54D-66A2-4070-13AFD6DAC5A3}"/>
              </a:ext>
            </a:extLst>
          </p:cNvPr>
          <p:cNvSpPr txBox="1"/>
          <p:nvPr/>
        </p:nvSpPr>
        <p:spPr>
          <a:xfrm>
            <a:off x="1466231" y="2508344"/>
            <a:ext cx="7764113" cy="41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55">
                <a:solidFill>
                  <a:schemeClr val="bg1"/>
                </a:solidFill>
              </a:rPr>
              <a:t>위 코드는 다음과 같은 문제점을 가지고 있다</a:t>
            </a:r>
            <a:r>
              <a:rPr lang="en-US" altLang="ko-KR" sz="955">
                <a:solidFill>
                  <a:schemeClr val="bg1"/>
                </a:solidFill>
              </a:rPr>
              <a:t>.</a:t>
            </a:r>
          </a:p>
          <a:p>
            <a:endParaRPr lang="en-US" altLang="ko-KR" sz="955">
              <a:solidFill>
                <a:schemeClr val="bg1"/>
              </a:solidFill>
            </a:endParaRPr>
          </a:p>
          <a:p>
            <a:pPr marL="272803" indent="-272803">
              <a:buAutoNum type="arabicPeriod"/>
            </a:pPr>
            <a:r>
              <a:rPr lang="ko-KR" altLang="en-US" sz="955">
                <a:solidFill>
                  <a:schemeClr val="bg1"/>
                </a:solidFill>
              </a:rPr>
              <a:t>일부 로직이나 코드가 반복해서 사용됨</a:t>
            </a:r>
            <a:endParaRPr lang="en-US" altLang="ko-KR" sz="955">
              <a:solidFill>
                <a:schemeClr val="bg1"/>
              </a:solidFill>
            </a:endParaRPr>
          </a:p>
          <a:p>
            <a:pPr marL="272803" indent="-272803">
              <a:buAutoNum type="arabicPeriod"/>
            </a:pPr>
            <a:r>
              <a:rPr lang="ko-KR" altLang="en-US" sz="955">
                <a:solidFill>
                  <a:schemeClr val="bg1"/>
                </a:solidFill>
              </a:rPr>
              <a:t>서로 다른 작업 사이를 왔다 갔다 함</a:t>
            </a:r>
            <a:r>
              <a:rPr lang="en-US" altLang="ko-KR" sz="955">
                <a:solidFill>
                  <a:schemeClr val="bg1"/>
                </a:solidFill>
              </a:rPr>
              <a:t>.</a:t>
            </a:r>
          </a:p>
          <a:p>
            <a:endParaRPr lang="en-US" altLang="ko-KR" sz="955">
              <a:solidFill>
                <a:schemeClr val="bg1"/>
              </a:solidFill>
            </a:endParaRPr>
          </a:p>
          <a:p>
            <a:r>
              <a:rPr lang="ko-KR" altLang="en-US" sz="955">
                <a:solidFill>
                  <a:schemeClr val="bg1"/>
                </a:solidFill>
              </a:rPr>
              <a:t>우리는 다음과 같이 각 작업을 별개의 코드 영역들로 분리함으로써 코드를 개선할 수 있다</a:t>
            </a:r>
            <a:r>
              <a:rPr lang="en-US" altLang="ko-KR" sz="955">
                <a:solidFill>
                  <a:schemeClr val="bg1"/>
                </a:solidFill>
              </a:rPr>
              <a:t>. </a:t>
            </a:r>
          </a:p>
          <a:p>
            <a:pPr marL="272803" indent="-272803">
              <a:buAutoNum type="arabicPeriod"/>
            </a:pPr>
            <a:endParaRPr lang="en-US" altLang="ko-KR" sz="955">
              <a:solidFill>
                <a:schemeClr val="bg1"/>
              </a:solidFill>
            </a:endParaRPr>
          </a:p>
          <a:p>
            <a:r>
              <a:rPr lang="en-US" altLang="ko-KR" sz="955">
                <a:solidFill>
                  <a:schemeClr val="bg1"/>
                </a:solidFill>
              </a:rPr>
              <a:t>void UpdateCounts(HttpDownload hd)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// Task: define default values for each of the values we want to extract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string exit_state = "unknown";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string http_response = "unknown";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string content_type = "unknown"; </a:t>
            </a:r>
          </a:p>
          <a:p>
            <a:endParaRPr lang="en-US" altLang="ko-KR" sz="955">
              <a:solidFill>
                <a:schemeClr val="bg1"/>
              </a:solidFill>
            </a:endParaRPr>
          </a:p>
          <a:p>
            <a:r>
              <a:rPr lang="en-US" altLang="ko-KR" sz="955">
                <a:solidFill>
                  <a:schemeClr val="bg1"/>
                </a:solidFill>
              </a:rPr>
              <a:t>	// Task: try to extract each value from HttpDownload, one by one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if (hd.has_event_log() &amp;&amp; hd.event_log().has_exit_state())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exit_state = ExitStateTypeName(hd.event_log().exit_state());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}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if (hd.has_http_headers() &amp;&amp; hd.http_headers().has_response_code())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http_response = StringPrintf("%d", hd.http_headers().response_code());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}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if (hd.has_http_headers() &amp;&amp; hd.http_headers().has_content_type()) {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	content_type = ContentTypeMime(hd.http_headers().content_type());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}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// Task: update counts[]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counts["Exit State"][exit_state]++;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counts["Http Response"][http_response]++; </a:t>
            </a:r>
          </a:p>
          <a:p>
            <a:r>
              <a:rPr lang="en-US" altLang="ko-KR" sz="955">
                <a:solidFill>
                  <a:schemeClr val="bg1"/>
                </a:solidFill>
              </a:rPr>
              <a:t>	counts["Content-Type"][content_type]++; }</a:t>
            </a:r>
            <a:endParaRPr lang="ko-KR" altLang="en-US" sz="955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697425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A Larger Example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1691433"/>
            <a:chOff x="7363347" y="3122158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347" y="3122158"/>
              <a:ext cx="2543087" cy="305252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0DC1B7-B54D-66A2-4070-13AFD6DAC5A3}"/>
              </a:ext>
            </a:extLst>
          </p:cNvPr>
          <p:cNvSpPr txBox="1"/>
          <p:nvPr/>
        </p:nvSpPr>
        <p:spPr>
          <a:xfrm>
            <a:off x="1466231" y="2508345"/>
            <a:ext cx="7764113" cy="154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55">
                <a:solidFill>
                  <a:schemeClr val="bg1"/>
                </a:solidFill>
              </a:rPr>
              <a:t>위 코드에서 우리는 </a:t>
            </a:r>
            <a:r>
              <a:rPr lang="en-US" altLang="ko-KR" sz="955">
                <a:solidFill>
                  <a:schemeClr val="bg1"/>
                </a:solidFill>
              </a:rPr>
              <a:t>3</a:t>
            </a:r>
            <a:r>
              <a:rPr lang="ko-KR" altLang="en-US" sz="955">
                <a:solidFill>
                  <a:schemeClr val="bg1"/>
                </a:solidFill>
              </a:rPr>
              <a:t>개의 영역으로 코드를 분리하였다</a:t>
            </a:r>
            <a:r>
              <a:rPr lang="en-US" altLang="ko-KR" sz="955">
                <a:solidFill>
                  <a:schemeClr val="bg1"/>
                </a:solidFill>
              </a:rPr>
              <a:t>.</a:t>
            </a:r>
          </a:p>
          <a:p>
            <a:endParaRPr lang="en-US" altLang="ko-KR" sz="955">
              <a:solidFill>
                <a:schemeClr val="bg1"/>
              </a:solidFill>
            </a:endParaRPr>
          </a:p>
          <a:p>
            <a:pPr marL="181869" indent="-181869">
              <a:buAutoNum type="arabicPeriod"/>
            </a:pPr>
            <a:r>
              <a:rPr lang="ko-KR" altLang="en-US" sz="955">
                <a:solidFill>
                  <a:schemeClr val="bg1"/>
                </a:solidFill>
              </a:rPr>
              <a:t>우리가 원하는 </a:t>
            </a:r>
            <a:r>
              <a:rPr lang="en-US" altLang="ko-KR" sz="955">
                <a:solidFill>
                  <a:schemeClr val="bg1"/>
                </a:solidFill>
              </a:rPr>
              <a:t>3</a:t>
            </a:r>
            <a:r>
              <a:rPr lang="ko-KR" altLang="en-US" sz="955">
                <a:solidFill>
                  <a:schemeClr val="bg1"/>
                </a:solidFill>
              </a:rPr>
              <a:t>개의 키에 대한 기본값을 설정</a:t>
            </a:r>
            <a:endParaRPr lang="en-US" altLang="ko-KR" sz="955">
              <a:solidFill>
                <a:schemeClr val="bg1"/>
              </a:solidFill>
            </a:endParaRPr>
          </a:p>
          <a:p>
            <a:pPr marL="181869" indent="-181869">
              <a:buAutoNum type="arabicPeriod"/>
            </a:pPr>
            <a:endParaRPr lang="en-US" altLang="ko-KR" sz="955">
              <a:solidFill>
                <a:schemeClr val="bg1"/>
              </a:solidFill>
            </a:endParaRPr>
          </a:p>
          <a:p>
            <a:pPr marL="181869" indent="-181869">
              <a:buAutoNum type="arabicPeriod"/>
            </a:pPr>
            <a:r>
              <a:rPr lang="ko-KR" altLang="en-US" sz="955">
                <a:solidFill>
                  <a:schemeClr val="bg1"/>
                </a:solidFill>
              </a:rPr>
              <a:t>추출 가능한 값이 있는 키에 대해서 값을 추출하여 문자열로 변환한다</a:t>
            </a:r>
            <a:r>
              <a:rPr lang="en-US" altLang="ko-KR" sz="955">
                <a:solidFill>
                  <a:schemeClr val="bg1"/>
                </a:solidFill>
              </a:rPr>
              <a:t>.</a:t>
            </a:r>
          </a:p>
          <a:p>
            <a:pPr marL="181869" indent="-181869">
              <a:buAutoNum type="arabicPeriod"/>
            </a:pPr>
            <a:endParaRPr lang="en-US" altLang="ko-KR" sz="955">
              <a:solidFill>
                <a:schemeClr val="bg1"/>
              </a:solidFill>
            </a:endParaRPr>
          </a:p>
          <a:p>
            <a:pPr marL="181869" indent="-181869">
              <a:buAutoNum type="arabicPeriod"/>
            </a:pPr>
            <a:r>
              <a:rPr lang="en-US" altLang="ko-KR" sz="955">
                <a:solidFill>
                  <a:schemeClr val="bg1"/>
                </a:solidFill>
              </a:rPr>
              <a:t>Counts[]</a:t>
            </a:r>
            <a:r>
              <a:rPr lang="ko-KR" altLang="en-US" sz="955">
                <a:solidFill>
                  <a:schemeClr val="bg1"/>
                </a:solidFill>
              </a:rPr>
              <a:t>의 키와 값을 변경한다</a:t>
            </a:r>
            <a:r>
              <a:rPr lang="en-US" altLang="ko-KR" sz="955">
                <a:solidFill>
                  <a:schemeClr val="bg1"/>
                </a:solidFill>
              </a:rPr>
              <a:t>. </a:t>
            </a:r>
          </a:p>
          <a:p>
            <a:endParaRPr lang="en-US" altLang="ko-KR" sz="955">
              <a:solidFill>
                <a:schemeClr val="bg1"/>
              </a:solidFill>
            </a:endParaRPr>
          </a:p>
          <a:p>
            <a:r>
              <a:rPr lang="ko-KR" altLang="en-US" sz="955">
                <a:solidFill>
                  <a:schemeClr val="bg1"/>
                </a:solidFill>
              </a:rPr>
              <a:t>이런 식으로 분리된 영역을 만들어 코드를 작성하게 되면 우리는 한 영역의 코드를 읽는 동안 다른 영역의 코드는 신경 쓰지 않아도 되고</a:t>
            </a:r>
            <a:r>
              <a:rPr lang="en-US" altLang="ko-KR" sz="955">
                <a:solidFill>
                  <a:schemeClr val="bg1"/>
                </a:solidFill>
              </a:rPr>
              <a:t>, </a:t>
            </a:r>
            <a:r>
              <a:rPr lang="ko-KR" altLang="en-US" sz="955">
                <a:solidFill>
                  <a:schemeClr val="bg1"/>
                </a:solidFill>
              </a:rPr>
              <a:t>더 쉽고 빠르게 코드가 수행하는 작업을 파악하고 수정하거나 추가할 수 있다</a:t>
            </a:r>
            <a:r>
              <a:rPr lang="en-US" altLang="ko-KR" sz="955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410213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457" y="1854696"/>
            <a:ext cx="5812576" cy="4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/>
              <a:t>Summary</a:t>
            </a:r>
            <a:endParaRPr lang="ko-KR" altLang="en-US" sz="2228"/>
          </a:p>
        </p:txBody>
      </p:sp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2283" y="1852629"/>
            <a:ext cx="711037" cy="391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69" kern="0" spc="159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02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6083419" y="1613556"/>
            <a:ext cx="3150943" cy="171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36" kern="0" spc="477">
                <a:solidFill>
                  <a:srgbClr val="3343A8"/>
                </a:solidFill>
                <a:latin typeface="Bebas" pitchFamily="34" charset="0"/>
              </a:rPr>
              <a:t>The Art Of Readable Code</a:t>
            </a:r>
            <a:endParaRPr lang="en-US" altLang="ko-KR" sz="636"/>
          </a:p>
        </p:txBody>
      </p: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C2F94B60-6C76-B135-82EE-CAF98CA226B9}"/>
              </a:ext>
            </a:extLst>
          </p:cNvPr>
          <p:cNvGrpSpPr/>
          <p:nvPr/>
        </p:nvGrpSpPr>
        <p:grpSpPr>
          <a:xfrm>
            <a:off x="1459888" y="2453729"/>
            <a:ext cx="7770453" cy="911624"/>
            <a:chOff x="7363347" y="3648811"/>
            <a:chExt cx="2543087" cy="3052523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E9B94C8E-410B-D2E7-1562-B4E3F231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347" y="3648811"/>
              <a:ext cx="2543087" cy="305252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0DC1B7-B54D-66A2-4070-13AFD6DAC5A3}"/>
              </a:ext>
            </a:extLst>
          </p:cNvPr>
          <p:cNvSpPr txBox="1"/>
          <p:nvPr/>
        </p:nvSpPr>
        <p:spPr>
          <a:xfrm>
            <a:off x="1466231" y="2508344"/>
            <a:ext cx="7764113" cy="857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73">
                <a:solidFill>
                  <a:schemeClr val="bg1"/>
                </a:solidFill>
              </a:rPr>
              <a:t> 이 장에서 말하고자 하는 것은 코드를 작성할 때 </a:t>
            </a:r>
            <a:r>
              <a:rPr lang="en-US" altLang="ko-KR" sz="1273">
                <a:solidFill>
                  <a:schemeClr val="bg1"/>
                </a:solidFill>
              </a:rPr>
              <a:t>“</a:t>
            </a:r>
            <a:r>
              <a:rPr lang="ko-KR" altLang="en-US" sz="1273">
                <a:solidFill>
                  <a:schemeClr val="bg1"/>
                </a:solidFill>
              </a:rPr>
              <a:t>코드가 한번에 하나의 작업을 수행하게 하라</a:t>
            </a:r>
            <a:r>
              <a:rPr lang="en-US" altLang="ko-KR" sz="1273">
                <a:solidFill>
                  <a:schemeClr val="bg1"/>
                </a:solidFill>
              </a:rPr>
              <a:t>“ </a:t>
            </a:r>
            <a:r>
              <a:rPr lang="ko-KR" altLang="en-US" sz="1273">
                <a:solidFill>
                  <a:schemeClr val="bg1"/>
                </a:solidFill>
              </a:rPr>
              <a:t>이다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</a:p>
          <a:p>
            <a:endParaRPr lang="en-US" altLang="ko-KR" sz="1273">
              <a:solidFill>
                <a:schemeClr val="bg1"/>
              </a:solidFill>
            </a:endParaRPr>
          </a:p>
          <a:p>
            <a:r>
              <a:rPr lang="ko-KR" altLang="en-US" sz="1273">
                <a:solidFill>
                  <a:schemeClr val="bg1"/>
                </a:solidFill>
              </a:rPr>
              <a:t> 만약 당신의 코드가 읽기 어렵다면 작업을 나열하고 분리하여 더 작은 작업으로 나누어 각 작업을 수행하기 위한 함수로 만들어 사용하라고 이야기하고 있는 것이다</a:t>
            </a:r>
            <a:r>
              <a:rPr lang="en-US" altLang="ko-KR" sz="1273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949369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0447" y="3867532"/>
            <a:ext cx="2352720" cy="2352720"/>
            <a:chOff x="2650447" y="3867532"/>
            <a:chExt cx="2352720" cy="23527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920000">
              <a:off x="2650447" y="3867532"/>
              <a:ext cx="2352720" cy="23527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8277" y="4893290"/>
            <a:ext cx="1853498" cy="1853498"/>
            <a:chOff x="3068277" y="4893289"/>
            <a:chExt cx="1853498" cy="1853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60000">
              <a:off x="3068277" y="4893289"/>
              <a:ext cx="1853498" cy="1853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1644" y="1387927"/>
            <a:ext cx="5220550" cy="4786243"/>
            <a:chOff x="4381645" y="1387927"/>
            <a:chExt cx="5220550" cy="4786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645" y="1387927"/>
              <a:ext cx="5220550" cy="4786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5400000">
            <a:off x="-1151638" y="3634508"/>
            <a:ext cx="5291458" cy="293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32" kern="0" spc="875">
                <a:solidFill>
                  <a:srgbClr val="FFFFFF"/>
                </a:solidFill>
                <a:latin typeface="Bebas" pitchFamily="34" charset="0"/>
              </a:rPr>
              <a:t>THE ART OF READABLE</a:t>
            </a:r>
            <a:r>
              <a:rPr lang="ko-KR" altLang="en-US" sz="1432" kern="0" spc="875">
                <a:solidFill>
                  <a:srgbClr val="FFFFFF"/>
                </a:solidFill>
                <a:latin typeface="Bebas" pitchFamily="34" charset="0"/>
              </a:rPr>
              <a:t> </a:t>
            </a:r>
            <a:r>
              <a:rPr lang="en-US" altLang="ko-KR" sz="1432" kern="0" spc="875">
                <a:solidFill>
                  <a:srgbClr val="FFFFFF"/>
                </a:solidFill>
                <a:latin typeface="Bebas" pitchFamily="34" charset="0"/>
              </a:rPr>
              <a:t>CODE</a:t>
            </a:r>
            <a:endParaRPr lang="en-US" altLang="ko-KR" sz="1432"/>
          </a:p>
        </p:txBody>
      </p:sp>
      <p:grpSp>
        <p:nvGrpSpPr>
          <p:cNvPr id="1004" name="그룹 1004"/>
          <p:cNvGrpSpPr/>
          <p:nvPr/>
        </p:nvGrpSpPr>
        <p:grpSpPr>
          <a:xfrm>
            <a:off x="5541621" y="4480402"/>
            <a:ext cx="3417977" cy="36892"/>
            <a:chOff x="5541622" y="4480402"/>
            <a:chExt cx="3417977" cy="368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1622" y="4480402"/>
              <a:ext cx="3417977" cy="368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41621" y="5782744"/>
            <a:ext cx="3417977" cy="36892"/>
            <a:chOff x="5541622" y="5782744"/>
            <a:chExt cx="3417977" cy="368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1622" y="5782744"/>
              <a:ext cx="3417977" cy="3689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49DBC0-2849-E995-799B-05A373129984}"/>
              </a:ext>
            </a:extLst>
          </p:cNvPr>
          <p:cNvSpPr txBox="1"/>
          <p:nvPr/>
        </p:nvSpPr>
        <p:spPr>
          <a:xfrm>
            <a:off x="5541621" y="4690768"/>
            <a:ext cx="3417977" cy="105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365">
                <a:solidFill>
                  <a:srgbClr val="404FAD"/>
                </a:solidFill>
              </a:rPr>
              <a:t>END</a:t>
            </a:r>
            <a:endParaRPr lang="ko-KR" altLang="en-US" sz="6365">
              <a:solidFill>
                <a:srgbClr val="404FAD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00580"/>
            <a:ext cx="3469241" cy="616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19524"/>
            <a:ext cx="693672" cy="64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70" y="2057381"/>
            <a:ext cx="1768405" cy="382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9880" y="2581670"/>
            <a:ext cx="4797739" cy="819126"/>
            <a:chOff x="549880" y="2581670"/>
            <a:chExt cx="4797739" cy="8191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880" y="2581670"/>
              <a:ext cx="4797739" cy="8191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0193" y="3454612"/>
            <a:ext cx="424257" cy="257238"/>
            <a:chOff x="1490193" y="3454612"/>
            <a:chExt cx="424257" cy="257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60000">
              <a:off x="1573702" y="3371103"/>
              <a:ext cx="257238" cy="4242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1129" y="3797760"/>
            <a:ext cx="5434925" cy="898783"/>
            <a:chOff x="521129" y="3797760"/>
            <a:chExt cx="5434925" cy="8987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129" y="3797760"/>
              <a:ext cx="5434925" cy="8987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9782" y="5005022"/>
            <a:ext cx="4807837" cy="1425622"/>
            <a:chOff x="539782" y="5005022"/>
            <a:chExt cx="4807837" cy="14256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9782" y="5005022"/>
              <a:ext cx="4807837" cy="14256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1589" y="3337536"/>
            <a:ext cx="3809007" cy="108102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00580"/>
            <a:ext cx="3469241" cy="616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19524"/>
            <a:ext cx="693672" cy="64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69" y="2057381"/>
            <a:ext cx="2236583" cy="5238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26" y="5354209"/>
            <a:ext cx="7945450" cy="758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5929" y="2788536"/>
            <a:ext cx="8972412" cy="2007577"/>
            <a:chOff x="735929" y="2788536"/>
            <a:chExt cx="8972412" cy="20075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929" y="2788536"/>
              <a:ext cx="8972412" cy="2007577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00580"/>
            <a:ext cx="3469241" cy="616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19524"/>
            <a:ext cx="693672" cy="64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69" y="2057381"/>
            <a:ext cx="2025146" cy="4663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028" y="2139895"/>
            <a:ext cx="2954301" cy="2803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1215" y="3063131"/>
            <a:ext cx="3609643" cy="1435836"/>
            <a:chOff x="881215" y="3063131"/>
            <a:chExt cx="3609643" cy="14358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1215" y="3063131"/>
              <a:ext cx="3609643" cy="14358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805" y="4654458"/>
            <a:ext cx="4064366" cy="3743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87683" y="3055861"/>
            <a:ext cx="3609643" cy="725188"/>
            <a:chOff x="5787683" y="3055861"/>
            <a:chExt cx="3609643" cy="7251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87683" y="3055861"/>
              <a:ext cx="3609643" cy="7251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1702" y="4179181"/>
            <a:ext cx="4958833" cy="3739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7539" y="4698662"/>
            <a:ext cx="4265625" cy="71916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00580"/>
            <a:ext cx="3469241" cy="616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19524"/>
            <a:ext cx="693672" cy="64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69" y="2057381"/>
            <a:ext cx="2025146" cy="4663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028" y="2139895"/>
            <a:ext cx="2954301" cy="2803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372" y="3113306"/>
            <a:ext cx="4343901" cy="4086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071" y="3809973"/>
            <a:ext cx="6170291" cy="717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37801" y="4016989"/>
            <a:ext cx="2943129" cy="2033569"/>
            <a:chOff x="7137801" y="4016989"/>
            <a:chExt cx="2943129" cy="20335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7801" y="4016989"/>
              <a:ext cx="2943129" cy="2033569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00580"/>
            <a:ext cx="3469241" cy="616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19524"/>
            <a:ext cx="693672" cy="64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70" y="2057381"/>
            <a:ext cx="2070072" cy="4663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027" y="2144533"/>
            <a:ext cx="3874610" cy="2757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803" y="2775165"/>
            <a:ext cx="5440387" cy="14574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5788" y="2764024"/>
            <a:ext cx="3221241" cy="21506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936" y="5495285"/>
            <a:ext cx="7590089" cy="72908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00580"/>
            <a:ext cx="3469241" cy="616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19524"/>
            <a:ext cx="693672" cy="64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70" y="2057381"/>
            <a:ext cx="2070072" cy="4663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027" y="2144533"/>
            <a:ext cx="3874610" cy="2757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936" y="4905960"/>
            <a:ext cx="6709366" cy="3721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926" y="2935731"/>
            <a:ext cx="3216122" cy="144441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7235" y="3889658"/>
            <a:ext cx="2957252" cy="2957252"/>
            <a:chOff x="1957235" y="3889658"/>
            <a:chExt cx="2957252" cy="29572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3680000">
              <a:off x="1957235" y="3889658"/>
              <a:ext cx="2957252" cy="29572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82427" y="5178983"/>
            <a:ext cx="2329755" cy="2329755"/>
            <a:chOff x="2482427" y="5178983"/>
            <a:chExt cx="2329755" cy="2329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-1740000">
              <a:off x="2482427" y="5178983"/>
              <a:ext cx="2329755" cy="2329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33264" y="550099"/>
            <a:ext cx="6807073" cy="6461706"/>
            <a:chOff x="4133264" y="550099"/>
            <a:chExt cx="6807073" cy="6461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3264" y="550099"/>
              <a:ext cx="6807073" cy="6461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7619" y="3190159"/>
            <a:ext cx="4296228" cy="46371"/>
            <a:chOff x="5347619" y="3190159"/>
            <a:chExt cx="4296228" cy="463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619" y="3190159"/>
              <a:ext cx="4296228" cy="4637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 rot="5400000">
            <a:off x="-2768148" y="3608982"/>
            <a:ext cx="6651101" cy="3662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110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MOBILE SERVICE GUIDE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F3370E-D072-2D9C-4E59-20F8AD9436EF}"/>
              </a:ext>
            </a:extLst>
          </p:cNvPr>
          <p:cNvSpPr txBox="1"/>
          <p:nvPr/>
        </p:nvSpPr>
        <p:spPr>
          <a:xfrm>
            <a:off x="5465702" y="3629025"/>
            <a:ext cx="4176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2,3</a:t>
            </a:r>
            <a:r>
              <a:rPr lang="ko-KR" altLang="en-US" sz="3200"/>
              <a:t>장</a:t>
            </a:r>
            <a:r>
              <a:rPr lang="en-US" altLang="ko-KR" sz="3200"/>
              <a:t>(</a:t>
            </a:r>
            <a:r>
              <a:rPr lang="ko-KR" altLang="en-US" sz="3200"/>
              <a:t>보안</a:t>
            </a:r>
            <a:r>
              <a:rPr lang="en-US" altLang="ko-KR" sz="3200"/>
              <a:t>)</a:t>
            </a:r>
          </a:p>
          <a:p>
            <a:r>
              <a:rPr lang="en-US" altLang="ko-KR" sz="3200"/>
              <a:t>4,5</a:t>
            </a:r>
            <a:r>
              <a:rPr lang="ko-KR" altLang="en-US" sz="3200"/>
              <a:t>장</a:t>
            </a:r>
            <a:r>
              <a:rPr lang="en-US" altLang="ko-KR" sz="3200"/>
              <a:t>(</a:t>
            </a:r>
            <a:r>
              <a:rPr lang="ko-KR" altLang="en-US" sz="3200"/>
              <a:t>운영체제</a:t>
            </a:r>
            <a:r>
              <a:rPr lang="en-US" altLang="ko-KR" sz="3200"/>
              <a:t>)</a:t>
            </a:r>
          </a:p>
          <a:p>
            <a:r>
              <a:rPr lang="en-US" altLang="ko-KR" sz="3200"/>
              <a:t>6,7</a:t>
            </a:r>
            <a:r>
              <a:rPr lang="ko-KR" altLang="en-US" sz="3200"/>
              <a:t>장</a:t>
            </a:r>
            <a:r>
              <a:rPr lang="en-US" altLang="ko-KR" sz="3200"/>
              <a:t>(</a:t>
            </a:r>
            <a:r>
              <a:rPr lang="ko-KR" altLang="en-US" sz="3200"/>
              <a:t>인공지능</a:t>
            </a:r>
            <a:r>
              <a:rPr lang="en-US" altLang="ko-KR" sz="3200"/>
              <a:t>)</a:t>
            </a:r>
          </a:p>
          <a:p>
            <a:r>
              <a:rPr lang="en-US" altLang="ko-KR" sz="3200"/>
              <a:t>8,9</a:t>
            </a:r>
            <a:r>
              <a:rPr lang="ko-KR" altLang="en-US" sz="3200"/>
              <a:t>장</a:t>
            </a:r>
            <a:r>
              <a:rPr lang="en-US" altLang="ko-KR" sz="3200"/>
              <a:t>(</a:t>
            </a:r>
            <a:r>
              <a:rPr lang="ko-KR" altLang="en-US" sz="3200"/>
              <a:t>앱</a:t>
            </a:r>
            <a:r>
              <a:rPr lang="en-US" altLang="ko-KR" sz="3200"/>
              <a:t>/</a:t>
            </a:r>
            <a:r>
              <a:rPr lang="ko-KR" altLang="en-US" sz="3200"/>
              <a:t>웹</a:t>
            </a:r>
            <a:r>
              <a:rPr lang="en-US" altLang="ko-KR" sz="3200"/>
              <a:t>)</a:t>
            </a:r>
          </a:p>
          <a:p>
            <a:r>
              <a:rPr lang="en-US" altLang="ko-KR" sz="3200"/>
              <a:t>10,11(</a:t>
            </a:r>
            <a:r>
              <a:rPr lang="ko-KR" altLang="en-US" sz="3200"/>
              <a:t>게임</a:t>
            </a:r>
            <a:r>
              <a:rPr lang="en-US" altLang="ko-KR" sz="3200"/>
              <a:t>)</a:t>
            </a:r>
            <a:endParaRPr lang="ko-KR" altLang="en-US" sz="3200"/>
          </a:p>
        </p:txBody>
      </p:sp>
      <p:pic>
        <p:nvPicPr>
          <p:cNvPr id="8" name="Object 10">
            <a:extLst>
              <a:ext uri="{FF2B5EF4-FFF2-40B4-BE49-F238E27FC236}">
                <a16:creationId xmlns:a16="http://schemas.microsoft.com/office/drawing/2014/main" id="{257F8A24-5ADD-F026-4B27-1DC4F4B18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702" y="1952819"/>
            <a:ext cx="2645489" cy="10628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37238"/>
            <a:ext cx="5251074" cy="5532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75" y="1317134"/>
            <a:ext cx="587750" cy="6494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70" y="2057381"/>
            <a:ext cx="4380677" cy="5141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79" y="2247514"/>
            <a:ext cx="3741164" cy="4244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1215" y="2972419"/>
            <a:ext cx="4262338" cy="2676956"/>
            <a:chOff x="881215" y="2972418"/>
            <a:chExt cx="4262338" cy="26769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1215" y="2972418"/>
              <a:ext cx="4262338" cy="26769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236" y="3711463"/>
            <a:ext cx="316041" cy="4149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42798" y="3778276"/>
            <a:ext cx="3609643" cy="5545"/>
            <a:chOff x="3542798" y="3778276"/>
            <a:chExt cx="3609643" cy="55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42798" y="3778276"/>
              <a:ext cx="3609643" cy="5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382" y="3781049"/>
            <a:ext cx="1088622" cy="5571"/>
            <a:chOff x="1404382" y="3781049"/>
            <a:chExt cx="1088622" cy="5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04382" y="3781049"/>
              <a:ext cx="1088622" cy="5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76451" y="3304378"/>
            <a:ext cx="1382529" cy="14061"/>
            <a:chOff x="2276451" y="3304378"/>
            <a:chExt cx="1382529" cy="140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76451" y="3304378"/>
              <a:ext cx="1382529" cy="140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9153" y="3234796"/>
            <a:ext cx="316041" cy="4244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02230" y="5002719"/>
            <a:ext cx="812271" cy="11913"/>
            <a:chOff x="1502230" y="5002719"/>
            <a:chExt cx="812271" cy="119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2230" y="5002719"/>
              <a:ext cx="812271" cy="1191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65218" y="4747214"/>
            <a:ext cx="321630" cy="3720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37238"/>
            <a:ext cx="5251074" cy="5532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75" y="1317134"/>
            <a:ext cx="587750" cy="6494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69" y="2057381"/>
            <a:ext cx="2292923" cy="522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52" y="5647957"/>
            <a:ext cx="10173371" cy="411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613" y="2815143"/>
            <a:ext cx="4088679" cy="1109866"/>
            <a:chOff x="655613" y="2815143"/>
            <a:chExt cx="4088679" cy="11098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5613" y="2815143"/>
              <a:ext cx="4088679" cy="11098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7619" y="2815143"/>
            <a:ext cx="4662587" cy="965907"/>
            <a:chOff x="5347619" y="2815143"/>
            <a:chExt cx="4662587" cy="9659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47619" y="2815143"/>
              <a:ext cx="4662587" cy="965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68960" y="2787653"/>
            <a:ext cx="159999" cy="1963579"/>
            <a:chOff x="4968960" y="2787653"/>
            <a:chExt cx="159999" cy="19635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4067170" y="3689444"/>
              <a:ext cx="1963579" cy="15999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776" y="4223255"/>
            <a:ext cx="4528216" cy="7179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7693" y="4223253"/>
            <a:ext cx="4584066" cy="71794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96" y="2167383"/>
            <a:ext cx="2753565" cy="20267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890" y="1504354"/>
            <a:ext cx="742915" cy="8557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993" y="4772626"/>
            <a:ext cx="1553141" cy="9803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307067" y="3253159"/>
            <a:ext cx="3640123" cy="24623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01031"/>
            <a:ext cx="2477748" cy="613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2631"/>
            <a:ext cx="662645" cy="644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897" y="4059254"/>
            <a:ext cx="2334974" cy="621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358" y="5154642"/>
            <a:ext cx="2384981" cy="455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70" y="2057381"/>
            <a:ext cx="4094780" cy="4868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106" y="2563830"/>
            <a:ext cx="8634731" cy="3860305"/>
            <a:chOff x="1058106" y="2563830"/>
            <a:chExt cx="8634731" cy="38603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8106" y="2563830"/>
              <a:ext cx="8634731" cy="3860305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01031"/>
            <a:ext cx="1900522" cy="635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5813"/>
            <a:ext cx="693817" cy="6363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897" y="4059254"/>
            <a:ext cx="2334974" cy="621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358" y="5154642"/>
            <a:ext cx="2384981" cy="4551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38" y="2006513"/>
            <a:ext cx="10503067" cy="4319386"/>
            <a:chOff x="123938" y="2006513"/>
            <a:chExt cx="10503067" cy="43193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938" y="2006513"/>
              <a:ext cx="10503067" cy="4319386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35846"/>
            <a:ext cx="2173117" cy="541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5813"/>
            <a:ext cx="693382" cy="6363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897" y="4059254"/>
            <a:ext cx="2334974" cy="621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358" y="5154642"/>
            <a:ext cx="2384981" cy="4551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9880" y="1976228"/>
            <a:ext cx="9796154" cy="4787870"/>
            <a:chOff x="549880" y="1976228"/>
            <a:chExt cx="9796154" cy="47878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880" y="1976228"/>
              <a:ext cx="9796154" cy="478787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335846"/>
            <a:ext cx="2173117" cy="541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5813"/>
            <a:ext cx="693382" cy="6363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897" y="4059254"/>
            <a:ext cx="2334974" cy="621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358" y="5154642"/>
            <a:ext cx="2384981" cy="4551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7793" y="2085945"/>
            <a:ext cx="3609643" cy="3570650"/>
            <a:chOff x="847793" y="2085945"/>
            <a:chExt cx="3609643" cy="35706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7793" y="2085945"/>
              <a:ext cx="3609643" cy="3570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3221" y="1942660"/>
            <a:ext cx="4574344" cy="4291120"/>
            <a:chOff x="4813221" y="1942660"/>
            <a:chExt cx="4574344" cy="42911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3221" y="1942660"/>
              <a:ext cx="4574344" cy="4291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7064" y="5963916"/>
            <a:ext cx="3609643" cy="441305"/>
            <a:chOff x="957064" y="5963916"/>
            <a:chExt cx="3609643" cy="4413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7064" y="5963916"/>
              <a:ext cx="3609643" cy="441305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1730" y="2110715"/>
            <a:ext cx="3349530" cy="3349530"/>
            <a:chOff x="2751730" y="2110715"/>
            <a:chExt cx="3349530" cy="334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730" y="2110715"/>
              <a:ext cx="3349530" cy="334953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569525" y="2750836"/>
            <a:ext cx="5033908" cy="154261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4773" b="1">
                <a:solidFill>
                  <a:schemeClr val="bg1"/>
                </a:solidFill>
                <a:latin typeface="G마켓 산스 TTF Bold"/>
                <a:ea typeface="G마켓 산스 TTF Bold"/>
              </a:rPr>
              <a:t>읽기 좋은 코드가</a:t>
            </a:r>
            <a:br>
              <a:rPr lang="en-US" altLang="ko-KR" sz="4773" b="1">
                <a:solidFill>
                  <a:schemeClr val="bg1"/>
                </a:solidFill>
                <a:latin typeface="G마켓 산스 TTF Bold"/>
                <a:ea typeface="G마켓 산스 TTF Bold"/>
              </a:rPr>
            </a:br>
            <a:r>
              <a:rPr lang="ko-KR" altLang="en-US" sz="4773" b="1">
                <a:solidFill>
                  <a:schemeClr val="bg1"/>
                </a:solidFill>
                <a:latin typeface="G마켓 산스 TTF Bold"/>
                <a:ea typeface="G마켓 산스 TTF Bold"/>
              </a:rPr>
              <a:t>좋은 코드다 </a:t>
            </a:r>
            <a:r>
              <a:rPr lang="en-US" altLang="ko-KR" sz="4773" b="1">
                <a:solidFill>
                  <a:schemeClr val="bg1"/>
                </a:solidFill>
                <a:latin typeface="G마켓 산스 TTF Bold"/>
                <a:ea typeface="G마켓 산스 TTF Bold"/>
              </a:rPr>
              <a:t>4,5</a:t>
            </a:r>
            <a:r>
              <a:rPr lang="ko-KR" altLang="en-US" sz="4773" b="1">
                <a:solidFill>
                  <a:schemeClr val="bg1"/>
                </a:solidFill>
                <a:latin typeface="G마켓 산스 TTF Bold"/>
                <a:ea typeface="G마켓 산스 TTF Bold"/>
              </a:rPr>
              <a:t>장</a:t>
            </a:r>
            <a:endParaRPr lang="ko-KR" altLang="en-US" sz="4773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3464" y="4584342"/>
            <a:ext cx="4613055" cy="3672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 퍼 런 스  </a:t>
            </a:r>
            <a:r>
              <a:rPr lang="en-US" altLang="ko-KR" sz="1909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 S </a:t>
            </a:r>
            <a:r>
              <a:rPr lang="ko-KR" altLang="en-US" sz="1909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</a:t>
            </a:r>
            <a:endParaRPr lang="en-US" altLang="ko-KR" sz="1909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92CD8-D335-6DA4-F584-EBC74D6AF043}"/>
              </a:ext>
            </a:extLst>
          </p:cNvPr>
          <p:cNvSpPr txBox="1"/>
          <p:nvPr/>
        </p:nvSpPr>
        <p:spPr>
          <a:xfrm>
            <a:off x="1316915" y="2027750"/>
            <a:ext cx="314645" cy="35065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90">
                <a:solidFill>
                  <a:srgbClr val="959595"/>
                </a:solidFill>
                <a:latin typeface="Bebas"/>
                <a:ea typeface="G마켓 산스 TTF Bold"/>
              </a:rPr>
              <a:t>R     e     f     e     r     e     n     c     e          s     o     p     h     o     m     o     r     e           o     S          T     E     m     e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0447" y="3867532"/>
            <a:ext cx="2352720" cy="2352720"/>
            <a:chOff x="2650447" y="3867532"/>
            <a:chExt cx="2352720" cy="23527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920000">
              <a:off x="2650447" y="3867532"/>
              <a:ext cx="2352720" cy="23527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8277" y="4893290"/>
            <a:ext cx="1853498" cy="1853498"/>
            <a:chOff x="3068277" y="4893289"/>
            <a:chExt cx="1853498" cy="1853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60000">
              <a:off x="3068277" y="4893289"/>
              <a:ext cx="1853498" cy="1853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1643" y="1210659"/>
            <a:ext cx="5415545" cy="5140779"/>
            <a:chOff x="4381643" y="1210659"/>
            <a:chExt cx="5415545" cy="5140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643" y="1210659"/>
              <a:ext cx="5415545" cy="51407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970" y="2396698"/>
            <a:ext cx="2260091" cy="929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47757" y="3311028"/>
            <a:ext cx="3417977" cy="36892"/>
            <a:chOff x="5347757" y="3311028"/>
            <a:chExt cx="3417977" cy="368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7757" y="3311028"/>
              <a:ext cx="3417977" cy="368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81F565A-FC63-B846-7E71-F20D323933A6}"/>
              </a:ext>
            </a:extLst>
          </p:cNvPr>
          <p:cNvSpPr txBox="1"/>
          <p:nvPr/>
        </p:nvSpPr>
        <p:spPr>
          <a:xfrm>
            <a:off x="5277969" y="3625626"/>
            <a:ext cx="338212" cy="641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8">
                <a:solidFill>
                  <a:srgbClr val="929292"/>
                </a:solidFill>
                <a:latin typeface="Bebas" pitchFamily="2" charset="0"/>
              </a:rPr>
              <a:t>01</a:t>
            </a:r>
          </a:p>
          <a:p>
            <a:endParaRPr lang="en-US" altLang="ko-KR" sz="795">
              <a:solidFill>
                <a:srgbClr val="929292"/>
              </a:solidFill>
              <a:latin typeface="Bebas" pitchFamily="2" charset="0"/>
            </a:endParaRPr>
          </a:p>
          <a:p>
            <a:r>
              <a:rPr lang="en-US" altLang="ko-KR" sz="1408">
                <a:solidFill>
                  <a:srgbClr val="929292"/>
                </a:solidFill>
                <a:latin typeface="Bebas" pitchFamily="2" charset="0"/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94A8F5-C6B9-318B-D5BF-FD3C06091689}"/>
              </a:ext>
            </a:extLst>
          </p:cNvPr>
          <p:cNvSpPr txBox="1"/>
          <p:nvPr/>
        </p:nvSpPr>
        <p:spPr>
          <a:xfrm>
            <a:off x="5629415" y="3668937"/>
            <a:ext cx="1053663" cy="6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140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140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140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140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  <a:p>
            <a:endParaRPr lang="en-US" altLang="ko-KR" sz="795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40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140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140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140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주석</a:t>
            </a:r>
            <a:r>
              <a:rPr lang="en-US" altLang="ko-KR" sz="140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89B4F2-622C-2550-477E-FA52864C705C}"/>
              </a:ext>
            </a:extLst>
          </p:cNvPr>
          <p:cNvSpPr txBox="1"/>
          <p:nvPr/>
        </p:nvSpPr>
        <p:spPr>
          <a:xfrm>
            <a:off x="1316915" y="2027750"/>
            <a:ext cx="314645" cy="35065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90">
                <a:solidFill>
                  <a:srgbClr val="959595"/>
                </a:solidFill>
                <a:latin typeface="Bebas"/>
                <a:ea typeface="G마켓 산스 TTF Bold"/>
              </a:rPr>
              <a:t>R     e     f     e     r     e     n     c     e          s     o     p     h     o     m     o     r     e           o     S          T     E     m     e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1387927"/>
            <a:ext cx="833161" cy="4786243"/>
            <a:chOff x="1093318" y="1387927"/>
            <a:chExt cx="833161" cy="4786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8" y="1387927"/>
              <a:ext cx="833161" cy="47862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61219" y="996722"/>
            <a:ext cx="6616235" cy="5177449"/>
            <a:chOff x="3961219" y="996722"/>
            <a:chExt cx="6616235" cy="51774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219" y="996722"/>
              <a:ext cx="6616235" cy="517744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766E7C-5A81-3198-273A-11CAEEB22EE7}"/>
              </a:ext>
            </a:extLst>
          </p:cNvPr>
          <p:cNvSpPr txBox="1"/>
          <p:nvPr/>
        </p:nvSpPr>
        <p:spPr>
          <a:xfrm>
            <a:off x="2518959" y="2087435"/>
            <a:ext cx="445798" cy="483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65">
                <a:solidFill>
                  <a:srgbClr val="3343A8"/>
                </a:solidFill>
                <a:latin typeface="Bebas" pitchFamily="2" charset="0"/>
              </a:rPr>
              <a:t>01</a:t>
            </a:r>
            <a:endParaRPr lang="ko-KR" altLang="en-US" sz="2665">
              <a:solidFill>
                <a:srgbClr val="3343A8"/>
              </a:solidFill>
              <a:latin typeface="Beba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878CE-25DB-B2C3-AC55-FB963318DD48}"/>
              </a:ext>
            </a:extLst>
          </p:cNvPr>
          <p:cNvSpPr txBox="1"/>
          <p:nvPr/>
        </p:nvSpPr>
        <p:spPr>
          <a:xfrm>
            <a:off x="2501064" y="2829701"/>
            <a:ext cx="2626121" cy="66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843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3843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3843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3843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3843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F02A3-C15C-C2FB-E3A9-82DD127351A7}"/>
              </a:ext>
            </a:extLst>
          </p:cNvPr>
          <p:cNvSpPr txBox="1"/>
          <p:nvPr/>
        </p:nvSpPr>
        <p:spPr>
          <a:xfrm>
            <a:off x="1316915" y="2027750"/>
            <a:ext cx="314645" cy="35065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90">
                <a:solidFill>
                  <a:srgbClr val="959595"/>
                </a:solidFill>
                <a:latin typeface="Bebas"/>
                <a:ea typeface="G마켓 산스 TTF Bold"/>
              </a:rPr>
              <a:t>R     e     f     e     r     e     n     c     e          s     o     p     h     o     m     o     r     e           o     S          T     E     m     e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4542" y="1681522"/>
            <a:ext cx="4210195" cy="4210195"/>
            <a:chOff x="2084543" y="1681522"/>
            <a:chExt cx="4210195" cy="42101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4543" y="1681522"/>
              <a:ext cx="4210195" cy="42101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96" y="2136233"/>
            <a:ext cx="5028349" cy="295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940" y="4987756"/>
            <a:ext cx="1298712" cy="4312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554903" y="3470943"/>
            <a:ext cx="4182485" cy="3385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6055" y="1196173"/>
            <a:ext cx="949603" cy="2797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79" y="1825191"/>
            <a:ext cx="501896" cy="4784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6232" y="2767111"/>
            <a:ext cx="2560606" cy="3052523"/>
            <a:chOff x="1466232" y="2767110"/>
            <a:chExt cx="2560606" cy="3052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6232" y="2767110"/>
              <a:ext cx="2560606" cy="3052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1278" y="2767111"/>
            <a:ext cx="2543087" cy="3052523"/>
            <a:chOff x="6691279" y="2767110"/>
            <a:chExt cx="2543087" cy="30525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1279" y="2767110"/>
              <a:ext cx="2543087" cy="30525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7513" y="2767111"/>
            <a:ext cx="2543087" cy="3052523"/>
            <a:chOff x="4087513" y="2767110"/>
            <a:chExt cx="2543087" cy="30525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513" y="2767110"/>
              <a:ext cx="2543087" cy="30525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94654" y="4043484"/>
            <a:ext cx="511727" cy="499777"/>
            <a:chOff x="3794654" y="4043484"/>
            <a:chExt cx="511727" cy="4997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806603" y="4043484"/>
              <a:ext cx="499777" cy="499777"/>
              <a:chOff x="3806604" y="4043484"/>
              <a:chExt cx="499777" cy="4997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6604" y="4043484"/>
                <a:ext cx="499777" cy="49977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4654" y="4071793"/>
              <a:ext cx="485486" cy="4263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98677" y="4043484"/>
            <a:ext cx="511728" cy="499777"/>
            <a:chOff x="6398676" y="4043484"/>
            <a:chExt cx="511728" cy="499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410627" y="4043484"/>
              <a:ext cx="499777" cy="499777"/>
              <a:chOff x="6410628" y="4043484"/>
              <a:chExt cx="499777" cy="49977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0628" y="4043484"/>
                <a:ext cx="499777" cy="49977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8676" y="4071793"/>
              <a:ext cx="485486" cy="42632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C03D9BA-8F72-9D65-17D5-66B1FE64EBB7}"/>
              </a:ext>
            </a:extLst>
          </p:cNvPr>
          <p:cNvSpPr txBox="1"/>
          <p:nvPr/>
        </p:nvSpPr>
        <p:spPr>
          <a:xfrm>
            <a:off x="2209954" y="1866681"/>
            <a:ext cx="5749357" cy="395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92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읽기 편한 소스 코드를 작성하기 위한 </a:t>
            </a:r>
            <a:r>
              <a:rPr lang="en-US" altLang="ko-KR" sz="2092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2092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가지 원리</a:t>
            </a:r>
            <a:endParaRPr lang="en-US" altLang="ko-KR" sz="2092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84DAFD-E7F4-C60F-1CC4-4A67CBB52945}"/>
              </a:ext>
            </a:extLst>
          </p:cNvPr>
          <p:cNvSpPr txBox="1"/>
          <p:nvPr/>
        </p:nvSpPr>
        <p:spPr>
          <a:xfrm>
            <a:off x="1587963" y="3826132"/>
            <a:ext cx="2366611" cy="954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코드를 읽는 사람이 이미 친숙한</a:t>
            </a:r>
            <a: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, </a:t>
            </a: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일관성 있는 레이아웃 사용</a:t>
            </a:r>
            <a:endParaRPr lang="ko-KR" altLang="en-US" sz="1909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9E9FA5-377D-D2DE-E215-481DE086F907}"/>
              </a:ext>
            </a:extLst>
          </p:cNvPr>
          <p:cNvSpPr txBox="1"/>
          <p:nvPr/>
        </p:nvSpPr>
        <p:spPr>
          <a:xfrm>
            <a:off x="4328006" y="3933514"/>
            <a:ext cx="2366611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비슷한 코드는 서로 비슷해 보이게 </a:t>
            </a:r>
            <a:endParaRPr lang="ko-KR" altLang="en-US" sz="1909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BF6F16-75FC-E538-0322-E19B8A654396}"/>
              </a:ext>
            </a:extLst>
          </p:cNvPr>
          <p:cNvSpPr txBox="1"/>
          <p:nvPr/>
        </p:nvSpPr>
        <p:spPr>
          <a:xfrm>
            <a:off x="6971077" y="3930076"/>
            <a:ext cx="2366611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서로 연관된 코드는 하나의 블록으로</a:t>
            </a:r>
            <a:endParaRPr lang="ko-KR" altLang="en-US" sz="1909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252949641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98000" y="3742772"/>
            <a:ext cx="1737428" cy="101616"/>
            <a:chOff x="7298001" y="3742772"/>
            <a:chExt cx="1737428" cy="10161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001" y="3742772"/>
              <a:ext cx="1737428" cy="101616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B0059B0-5CA8-92BF-7E86-2BEF376A742C}"/>
              </a:ext>
            </a:extLst>
          </p:cNvPr>
          <p:cNvSpPr txBox="1"/>
          <p:nvPr/>
        </p:nvSpPr>
        <p:spPr>
          <a:xfrm>
            <a:off x="7117336" y="3416395"/>
            <a:ext cx="2112595" cy="3672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보기 안 좋은 코드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2C38E2-B3DF-6AAF-085E-2A8F6D125C7C}"/>
              </a:ext>
            </a:extLst>
          </p:cNvPr>
          <p:cNvSpPr txBox="1"/>
          <p:nvPr/>
        </p:nvSpPr>
        <p:spPr>
          <a:xfrm>
            <a:off x="7145491" y="4015887"/>
            <a:ext cx="2084440" cy="17874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들여쓰기가 일관적이지 않음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Public:, private: </a:t>
            </a: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이 중복으로 쓰임</a:t>
            </a:r>
          </a:p>
          <a:p>
            <a:pPr marL="272803" lvl="0" indent="-272803">
              <a:buFont typeface="Arial" pitchFamily="34" charset="0"/>
              <a:buChar char="•"/>
              <a:defRPr/>
            </a:pPr>
            <a:endParaRPr lang="ko-KR" altLang="en-US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47B606-6B19-D17D-9429-C2BD9B7F8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704" y="2940580"/>
            <a:ext cx="5555349" cy="284209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269D0BA-3B4A-81B5-785F-0779209AE503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78896124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98000" y="3742772"/>
            <a:ext cx="1737428" cy="101616"/>
            <a:chOff x="7298001" y="3742772"/>
            <a:chExt cx="1737428" cy="10161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001" y="3742772"/>
              <a:ext cx="1737428" cy="101616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B0059B0-5CA8-92BF-7E86-2BEF376A742C}"/>
              </a:ext>
            </a:extLst>
          </p:cNvPr>
          <p:cNvSpPr txBox="1"/>
          <p:nvPr/>
        </p:nvSpPr>
        <p:spPr>
          <a:xfrm>
            <a:off x="7117336" y="3416395"/>
            <a:ext cx="2112595" cy="3672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보기 좋은 코드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2C38E2-B3DF-6AAF-085E-2A8F6D125C7C}"/>
              </a:ext>
            </a:extLst>
          </p:cNvPr>
          <p:cNvSpPr txBox="1"/>
          <p:nvPr/>
        </p:nvSpPr>
        <p:spPr>
          <a:xfrm>
            <a:off x="7145491" y="4015887"/>
            <a:ext cx="2084440" cy="15426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들여쓰기가</a:t>
            </a:r>
            <a:b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</a:b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읽기 쉽게 일정함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Public:, Private: </a:t>
            </a: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가 한번씩만 쓰임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BC8889-795F-2379-D883-352AE295D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010" y="2950103"/>
            <a:ext cx="4554931" cy="2849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2DAD1A-BAE0-1A0C-408D-C3D21FF3A77B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19943803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98000" y="4084539"/>
            <a:ext cx="1737428" cy="101616"/>
            <a:chOff x="7298001" y="3654954"/>
            <a:chExt cx="1737428" cy="10161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001" y="3654954"/>
              <a:ext cx="1737428" cy="101616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B0059B0-5CA8-92BF-7E86-2BEF376A742C}"/>
              </a:ext>
            </a:extLst>
          </p:cNvPr>
          <p:cNvSpPr txBox="1"/>
          <p:nvPr/>
        </p:nvSpPr>
        <p:spPr>
          <a:xfrm>
            <a:off x="7112543" y="3370711"/>
            <a:ext cx="2112595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코드의 일관성과</a:t>
            </a:r>
            <a:b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</a:b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간결성의 중요성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2C38E2-B3DF-6AAF-085E-2A8F6D125C7C}"/>
              </a:ext>
            </a:extLst>
          </p:cNvPr>
          <p:cNvSpPr txBox="1"/>
          <p:nvPr/>
        </p:nvSpPr>
        <p:spPr>
          <a:xfrm>
            <a:off x="7180410" y="4323965"/>
            <a:ext cx="2084440" cy="8080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일관성 </a:t>
            </a: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X</a:t>
            </a:r>
          </a:p>
          <a:p>
            <a:pPr lvl="0">
              <a:defRPr/>
            </a:pPr>
            <a:b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</a:b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     </a:t>
            </a: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간결성 </a:t>
            </a: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X</a:t>
            </a:r>
            <a:endParaRPr lang="ko-KR" altLang="en-US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81383-7A63-2C2F-9022-70173A23A0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810" t="34030" r="55370" b="27950"/>
          <a:stretch>
            <a:fillRect/>
          </a:stretch>
        </p:blipFill>
        <p:spPr>
          <a:xfrm>
            <a:off x="1356194" y="2984281"/>
            <a:ext cx="5260797" cy="3056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875D4-E0C1-AC4C-044F-01D045EBCB6B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98805217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98000" y="4084539"/>
            <a:ext cx="1737428" cy="101616"/>
            <a:chOff x="7298001" y="3654954"/>
            <a:chExt cx="1737428" cy="10161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001" y="3654954"/>
              <a:ext cx="1737428" cy="101616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B0059B0-5CA8-92BF-7E86-2BEF376A742C}"/>
              </a:ext>
            </a:extLst>
          </p:cNvPr>
          <p:cNvSpPr txBox="1"/>
          <p:nvPr/>
        </p:nvSpPr>
        <p:spPr>
          <a:xfrm>
            <a:off x="7112543" y="3370711"/>
            <a:ext cx="2112595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코드의 일관성과</a:t>
            </a:r>
            <a:b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</a:b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간결성의 중요성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2C38E2-B3DF-6AAF-085E-2A8F6D125C7C}"/>
              </a:ext>
            </a:extLst>
          </p:cNvPr>
          <p:cNvSpPr txBox="1"/>
          <p:nvPr/>
        </p:nvSpPr>
        <p:spPr>
          <a:xfrm>
            <a:off x="7180410" y="4323965"/>
            <a:ext cx="2084440" cy="8080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일관성 </a:t>
            </a: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O</a:t>
            </a:r>
          </a:p>
          <a:p>
            <a:pPr lvl="0">
              <a:defRPr/>
            </a:pPr>
            <a:b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</a:b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     </a:t>
            </a: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간결성 </a:t>
            </a: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X</a:t>
            </a:r>
            <a:endParaRPr lang="ko-KR" altLang="en-US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4E2645-1A7B-0EDF-190A-9882564A89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990" t="18920" r="39650" b="5380"/>
          <a:stretch>
            <a:fillRect/>
          </a:stretch>
        </p:blipFill>
        <p:spPr>
          <a:xfrm>
            <a:off x="1771536" y="2121187"/>
            <a:ext cx="4594080" cy="4129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E7BCF2-9309-E1C7-AB5D-F9A97AC9BF93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302351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98000" y="4084539"/>
            <a:ext cx="1737428" cy="101616"/>
            <a:chOff x="7298001" y="3654954"/>
            <a:chExt cx="1737428" cy="10161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001" y="3654954"/>
              <a:ext cx="1737428" cy="101616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B0059B0-5CA8-92BF-7E86-2BEF376A742C}"/>
              </a:ext>
            </a:extLst>
          </p:cNvPr>
          <p:cNvSpPr txBox="1"/>
          <p:nvPr/>
        </p:nvSpPr>
        <p:spPr>
          <a:xfrm>
            <a:off x="7112543" y="3370711"/>
            <a:ext cx="2112595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코드의 일관성과</a:t>
            </a:r>
            <a:b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</a:b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간결성의 중요성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2C38E2-B3DF-6AAF-085E-2A8F6D125C7C}"/>
              </a:ext>
            </a:extLst>
          </p:cNvPr>
          <p:cNvSpPr txBox="1"/>
          <p:nvPr/>
        </p:nvSpPr>
        <p:spPr>
          <a:xfrm>
            <a:off x="7180410" y="4323965"/>
            <a:ext cx="2084440" cy="8080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일관성 </a:t>
            </a: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O</a:t>
            </a:r>
          </a:p>
          <a:p>
            <a:pPr lvl="0">
              <a:defRPr/>
            </a:pPr>
            <a:b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</a:b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     </a:t>
            </a: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간결성 </a:t>
            </a: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O</a:t>
            </a:r>
            <a:endParaRPr lang="ko-KR" altLang="en-US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CEFC5B-3CC6-5586-F43B-60E64692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653" r="3353"/>
          <a:stretch>
            <a:fillRect/>
          </a:stretch>
        </p:blipFill>
        <p:spPr>
          <a:xfrm>
            <a:off x="1093318" y="3161236"/>
            <a:ext cx="5826563" cy="2702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B25E54-3A28-3444-4230-246D9B3DADAF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99535889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298000" y="3742772"/>
            <a:ext cx="1737428" cy="101616"/>
            <a:chOff x="7298001" y="3742772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001" y="3742772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117336" y="3416395"/>
            <a:ext cx="2112595" cy="318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메소드 활용의 중요성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45491" y="4015887"/>
            <a:ext cx="2084440" cy="12977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메소드 활용 </a:t>
            </a: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X</a:t>
            </a:r>
          </a:p>
          <a:p>
            <a:pPr marL="272803" lvl="0" indent="-272803">
              <a:buFont typeface="Arial" pitchFamily="34" charset="0"/>
              <a:buChar char="•"/>
              <a:defRPr/>
            </a:pP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단점 </a:t>
            </a: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: </a:t>
            </a:r>
            <a:b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</a:b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중복된 코드가 많아서 보기 힘듦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40DA4BD-92D1-8304-BBEB-E82A795EE4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130" t="34900" r="33690" b="36810"/>
          <a:stretch>
            <a:fillRect/>
          </a:stretch>
        </p:blipFill>
        <p:spPr>
          <a:xfrm>
            <a:off x="1334788" y="3416395"/>
            <a:ext cx="5671460" cy="23643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9E15C5-5054-45F2-BBDF-AE149744795E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80562086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298000" y="3742772"/>
            <a:ext cx="1737428" cy="101616"/>
            <a:chOff x="7298001" y="3742772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001" y="3742772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117336" y="3416395"/>
            <a:ext cx="2112595" cy="318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메소드 활용의 중요성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45491" y="4015886"/>
            <a:ext cx="2084440" cy="5631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단점을 보완하기 위한 메소드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1775F9-3724-27CC-EDEC-2944474945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67"/>
          <a:stretch>
            <a:fillRect/>
          </a:stretch>
        </p:blipFill>
        <p:spPr>
          <a:xfrm>
            <a:off x="1382101" y="3734713"/>
            <a:ext cx="5662038" cy="16381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1B305-6D92-89F1-A35F-312734111191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48200162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298000" y="3742772"/>
            <a:ext cx="1737428" cy="101616"/>
            <a:chOff x="7298001" y="3742772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001" y="3742772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117336" y="3416395"/>
            <a:ext cx="2112595" cy="318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메소드 활용의 중요성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45491" y="4015886"/>
            <a:ext cx="2084440" cy="5631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메소드를 활용한 코드 간결화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39F1BE-2D9C-8886-DC57-64F135741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53" y="3874080"/>
            <a:ext cx="5570045" cy="10591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A28537-5705-83D5-2C22-98328FCB7C17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92744188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79" y="1825191"/>
            <a:ext cx="501896" cy="4784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6232" y="2767111"/>
            <a:ext cx="2560606" cy="3052523"/>
            <a:chOff x="1466232" y="2767110"/>
            <a:chExt cx="2560606" cy="3052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6232" y="2767110"/>
              <a:ext cx="2560606" cy="3052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1278" y="2767111"/>
            <a:ext cx="2543087" cy="3052523"/>
            <a:chOff x="6691279" y="2767110"/>
            <a:chExt cx="2543087" cy="30525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1279" y="2767110"/>
              <a:ext cx="2543087" cy="30525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7513" y="2767111"/>
            <a:ext cx="2543087" cy="3052523"/>
            <a:chOff x="4087513" y="2767110"/>
            <a:chExt cx="2543087" cy="30525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513" y="2767110"/>
              <a:ext cx="2543087" cy="30525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94654" y="4043484"/>
            <a:ext cx="511727" cy="499777"/>
            <a:chOff x="3794654" y="4043484"/>
            <a:chExt cx="511727" cy="4997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806603" y="4043484"/>
              <a:ext cx="499777" cy="499777"/>
              <a:chOff x="3806604" y="4043484"/>
              <a:chExt cx="499777" cy="4997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6604" y="4043484"/>
                <a:ext cx="499777" cy="49977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4654" y="4071793"/>
              <a:ext cx="485486" cy="4263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98677" y="4043484"/>
            <a:ext cx="511728" cy="499777"/>
            <a:chOff x="6398676" y="4043484"/>
            <a:chExt cx="511728" cy="499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410627" y="4043484"/>
              <a:ext cx="499777" cy="499777"/>
              <a:chOff x="6410628" y="4043484"/>
              <a:chExt cx="499777" cy="49977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0628" y="4043484"/>
                <a:ext cx="499777" cy="49977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8676" y="4071793"/>
              <a:ext cx="485486" cy="42632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C03D9BA-8F72-9D65-17D5-66B1FE64EBB7}"/>
              </a:ext>
            </a:extLst>
          </p:cNvPr>
          <p:cNvSpPr txBox="1"/>
          <p:nvPr/>
        </p:nvSpPr>
        <p:spPr>
          <a:xfrm>
            <a:off x="2209954" y="1866681"/>
            <a:ext cx="2358305" cy="395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92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미학적 개선의 장점</a:t>
            </a:r>
            <a:endParaRPr lang="en-US" altLang="ko-KR" sz="2092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84DAFD-E7F4-C60F-1CC4-4A67CBB52945}"/>
              </a:ext>
            </a:extLst>
          </p:cNvPr>
          <p:cNvSpPr txBox="1"/>
          <p:nvPr/>
        </p:nvSpPr>
        <p:spPr>
          <a:xfrm>
            <a:off x="1587963" y="3826132"/>
            <a:ext cx="2366611" cy="954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중복된 코드를 없애서 코드를 더 간결하게 한다</a:t>
            </a:r>
            <a: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.</a:t>
            </a:r>
            <a:endParaRPr lang="ko-KR" altLang="en-US" sz="1909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9E9FA5-377D-D2DE-E215-481DE086F907}"/>
              </a:ext>
            </a:extLst>
          </p:cNvPr>
          <p:cNvSpPr txBox="1"/>
          <p:nvPr/>
        </p:nvSpPr>
        <p:spPr>
          <a:xfrm>
            <a:off x="4389541" y="3800915"/>
            <a:ext cx="1982895" cy="15426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이름이나 에러 문자열 같은 테스트의 중요 부분들이 한 눈에 보이게 모아졌다</a:t>
            </a:r>
            <a: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.</a:t>
            </a:r>
            <a:endParaRPr lang="ko-KR" altLang="en-US" sz="1909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BF6F16-75FC-E538-0322-E19B8A654396}"/>
              </a:ext>
            </a:extLst>
          </p:cNvPr>
          <p:cNvSpPr txBox="1"/>
          <p:nvPr/>
        </p:nvSpPr>
        <p:spPr>
          <a:xfrm>
            <a:off x="6971077" y="3852473"/>
            <a:ext cx="2366611" cy="954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새로운 테스트 추가가 훨씬 쉬워졌다</a:t>
            </a:r>
            <a: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.</a:t>
            </a:r>
            <a:endParaRPr lang="ko-KR" altLang="en-US" sz="1909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330080974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7235" y="3889756"/>
            <a:ext cx="2957253" cy="2957253"/>
            <a:chOff x="1957235" y="3889756"/>
            <a:chExt cx="2957253" cy="29572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920000">
              <a:off x="1957235" y="3889756"/>
              <a:ext cx="2957253" cy="2957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82427" y="5179080"/>
            <a:ext cx="2329755" cy="2329755"/>
            <a:chOff x="2482427" y="5179080"/>
            <a:chExt cx="2329755" cy="2329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60000">
              <a:off x="2482427" y="5179080"/>
              <a:ext cx="2329755" cy="2329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33264" y="550196"/>
            <a:ext cx="6807074" cy="6461706"/>
            <a:chOff x="4133264" y="550196"/>
            <a:chExt cx="6807074" cy="6461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3264" y="550196"/>
              <a:ext cx="6807074" cy="64617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901" y="2040989"/>
            <a:ext cx="2645489" cy="10628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47619" y="3190256"/>
            <a:ext cx="4296228" cy="46371"/>
            <a:chOff x="5347619" y="3190256"/>
            <a:chExt cx="4296228" cy="463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7619" y="3190256"/>
              <a:ext cx="4296228" cy="463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707" y="3546599"/>
            <a:ext cx="2033524" cy="8179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3921" y="3539031"/>
            <a:ext cx="392641" cy="13001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1554903" y="3470943"/>
            <a:ext cx="4182485" cy="33859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321024" y="4058716"/>
            <a:ext cx="1737428" cy="101616"/>
            <a:chOff x="7292085" y="3661590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2085" y="3661590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098403" y="3326665"/>
            <a:ext cx="2112595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코드의 열을 맞추면 좋은 점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60202" y="4231261"/>
            <a:ext cx="2084440" cy="12977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파라미터 인수 파악이 쉬움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버그가 눈에 바로 들어옴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B4565-2655-15D7-14FF-4A9FB7C04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52" y="3326665"/>
            <a:ext cx="5688563" cy="21007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548325-E476-AC4A-E601-DDC3B5F3BD6D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59477572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6924480" y="3192950"/>
            <a:ext cx="2499758" cy="2914211"/>
            <a:chOff x="7209980" y="3192464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980" y="3192464"/>
              <a:ext cx="2126432" cy="261470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6980547" y="3377055"/>
            <a:ext cx="2387630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메소드 변수 나열은 일관성 있게 중요성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6938321" y="4208881"/>
            <a:ext cx="2353308" cy="17874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변수 </a:t>
            </a: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– HTML </a:t>
            </a: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속 </a:t>
            </a: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input </a:t>
            </a: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필드 순서대로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endParaRPr lang="ko-KR" altLang="en-US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가장 중요한 것 → 가장 덜 중요한 것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endParaRPr lang="ko-KR" altLang="en-US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알파벳 순서</a:t>
            </a:r>
          </a:p>
        </p:txBody>
      </p: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091583" y="4051037"/>
            <a:ext cx="2170562" cy="169352"/>
            <a:chOff x="7440429" y="3691273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0429" y="3691273"/>
              <a:ext cx="1737428" cy="10161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2162B5-1963-30B0-D96A-BFEF42897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668" y="3707616"/>
            <a:ext cx="4805036" cy="16597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30D446-365D-357E-AEAA-B1F9461C8CE7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34941672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321024" y="4058716"/>
            <a:ext cx="1737428" cy="101616"/>
            <a:chOff x="7292085" y="3661590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2085" y="3661590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098403" y="3326665"/>
            <a:ext cx="2112595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비슷한 것은 비슷한 것끼리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60202" y="4231261"/>
            <a:ext cx="2084440" cy="5631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정리 안됨 예시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marL="272803" lvl="0" indent="-272803">
              <a:buFont typeface="Arial" pitchFamily="34" charset="0"/>
              <a:buChar char="•"/>
              <a:defRPr/>
            </a:pPr>
            <a:endParaRPr lang="ko-KR" altLang="en-US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C1617-E519-439C-672E-F23DA0525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007" y="3151799"/>
            <a:ext cx="5728632" cy="27209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24600-8E50-14B7-B132-5BDB3AA84D5B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94197203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321024" y="4058716"/>
            <a:ext cx="1737428" cy="101616"/>
            <a:chOff x="7292085" y="3661590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2085" y="3661590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098403" y="3326665"/>
            <a:ext cx="2112595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비슷한 것은 비슷한 것끼리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60202" y="4231261"/>
            <a:ext cx="2084440" cy="8080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비슷한 것끼리 블록을 만들어서 묶음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79E5BE-5087-22EA-2639-5D5DE091D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121" y="2252213"/>
            <a:ext cx="4562510" cy="3471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24492A-2DA5-EC84-A385-231C1404A4C5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81267320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321024" y="4058716"/>
            <a:ext cx="1737428" cy="101616"/>
            <a:chOff x="7292085" y="3661590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2085" y="3661590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098403" y="3326665"/>
            <a:ext cx="2112595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문단은 나누는 게 보기 좋다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60202" y="4231261"/>
            <a:ext cx="2084440" cy="318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코딩에 안 좋은 예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5063D6-7A69-2E91-B40C-B05CF0B6D5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460" t="20670" r="31920" b="50160"/>
          <a:stretch>
            <a:fillRect/>
          </a:stretch>
        </p:blipFill>
        <p:spPr>
          <a:xfrm>
            <a:off x="1193628" y="3204928"/>
            <a:ext cx="5857811" cy="24261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CCA2CA-49D5-3D97-7AA3-7233C80768A8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78104309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321024" y="4058716"/>
            <a:ext cx="1737428" cy="101616"/>
            <a:chOff x="7292085" y="3661590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2085" y="3661590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098403" y="3326665"/>
            <a:ext cx="2112595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문단은 나누는 게 보기 좋다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60202" y="4231261"/>
            <a:ext cx="2084440" cy="318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코딩에 좋은 예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7027AA-1735-F31F-779F-0CF99E23FA47}"/>
              </a:ext>
            </a:extLst>
          </p:cNvPr>
          <p:cNvGrpSpPr/>
          <p:nvPr/>
        </p:nvGrpSpPr>
        <p:grpSpPr>
          <a:xfrm>
            <a:off x="1432988" y="2461907"/>
            <a:ext cx="5593892" cy="3538709"/>
            <a:chOff x="2583004" y="686998"/>
            <a:chExt cx="7442288" cy="430383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6191B4-E25C-0773-5F06-469A476B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410" t="57680" r="31970" b="14900"/>
            <a:stretch>
              <a:fillRect/>
            </a:stretch>
          </p:blipFill>
          <p:spPr>
            <a:xfrm>
              <a:off x="2583004" y="686998"/>
              <a:ext cx="7442288" cy="289709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3C3F807-BB99-99DD-323E-E07DB1666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7680" t="33330" r="44640" b="52580"/>
            <a:stretch>
              <a:fillRect/>
            </a:stretch>
          </p:blipFill>
          <p:spPr>
            <a:xfrm>
              <a:off x="2745386" y="3584087"/>
              <a:ext cx="4913710" cy="140674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2E9BB8-E167-7E0C-689E-8D1ECCA5D84F}"/>
              </a:ext>
            </a:extLst>
          </p:cNvPr>
          <p:cNvSpPr txBox="1"/>
          <p:nvPr/>
        </p:nvSpPr>
        <p:spPr>
          <a:xfrm>
            <a:off x="2209955" y="1866681"/>
            <a:ext cx="1580365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미학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34881479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1387927"/>
            <a:ext cx="833161" cy="4786243"/>
            <a:chOff x="1093318" y="1387927"/>
            <a:chExt cx="833161" cy="4786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8" y="1387927"/>
              <a:ext cx="833161" cy="47862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61219" y="996722"/>
            <a:ext cx="6616235" cy="5177449"/>
            <a:chOff x="3961219" y="996722"/>
            <a:chExt cx="6616235" cy="51774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219" y="996722"/>
              <a:ext cx="6616235" cy="517744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766E7C-5A81-3198-273A-11CAEEB22EE7}"/>
              </a:ext>
            </a:extLst>
          </p:cNvPr>
          <p:cNvSpPr txBox="1"/>
          <p:nvPr/>
        </p:nvSpPr>
        <p:spPr>
          <a:xfrm>
            <a:off x="2518959" y="2087435"/>
            <a:ext cx="445798" cy="483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65">
                <a:solidFill>
                  <a:srgbClr val="3343A8"/>
                </a:solidFill>
                <a:latin typeface="Bebas" pitchFamily="2" charset="0"/>
              </a:rPr>
              <a:t>01</a:t>
            </a:r>
            <a:endParaRPr lang="ko-KR" altLang="en-US" sz="2665">
              <a:solidFill>
                <a:srgbClr val="3343A8"/>
              </a:solidFill>
              <a:latin typeface="Beba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878CE-25DB-B2C3-AC55-FB963318DD48}"/>
              </a:ext>
            </a:extLst>
          </p:cNvPr>
          <p:cNvSpPr txBox="1"/>
          <p:nvPr/>
        </p:nvSpPr>
        <p:spPr>
          <a:xfrm>
            <a:off x="2501064" y="2829701"/>
            <a:ext cx="2617194" cy="66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843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3843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3843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3843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주석</a:t>
            </a:r>
            <a:r>
              <a:rPr lang="en-US" altLang="ko-KR" sz="3843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F02A3-C15C-C2FB-E3A9-82DD127351A7}"/>
              </a:ext>
            </a:extLst>
          </p:cNvPr>
          <p:cNvSpPr txBox="1"/>
          <p:nvPr/>
        </p:nvSpPr>
        <p:spPr>
          <a:xfrm>
            <a:off x="1316915" y="2027750"/>
            <a:ext cx="314645" cy="35065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90">
                <a:solidFill>
                  <a:srgbClr val="959595"/>
                </a:solidFill>
                <a:latin typeface="Bebas"/>
                <a:ea typeface="G마켓 산스 TTF Bold"/>
              </a:rPr>
              <a:t>R     e     f     e     r     e     n     c     e          s     o     p     h     o     m     o     r     e           o     S          T     E     m     e</a:t>
            </a:r>
          </a:p>
        </p:txBody>
      </p:sp>
    </p:spTree>
    <p:extLst>
      <p:ext uri="{BB962C8B-B14F-4D97-AF65-F5344CB8AC3E}">
        <p14:creationId xmlns:p14="http://schemas.microsoft.com/office/powerpoint/2010/main" val="32817253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285985" y="3766720"/>
            <a:ext cx="1737428" cy="101616"/>
            <a:chOff x="7301088" y="3736618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1088" y="3736618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098403" y="3326665"/>
            <a:ext cx="2112595" cy="318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설명하지 말아야 할 것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26558" y="3990074"/>
            <a:ext cx="2084440" cy="10528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코드에서 빠르게 유추할 수 있는 내용은 주석으로 달지 말라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B42979-9F54-E3CD-694C-9AD7E5C70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834" y="3868336"/>
            <a:ext cx="5646422" cy="9410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5067C9-5D26-97CB-AC9C-3A5D35773914}"/>
              </a:ext>
            </a:extLst>
          </p:cNvPr>
          <p:cNvSpPr txBox="1"/>
          <p:nvPr/>
        </p:nvSpPr>
        <p:spPr>
          <a:xfrm>
            <a:off x="2209955" y="1866681"/>
            <a:ext cx="1575264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주석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65243606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321024" y="4058716"/>
            <a:ext cx="1737428" cy="101616"/>
            <a:chOff x="7292085" y="3661590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2085" y="3661590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098403" y="3326665"/>
            <a:ext cx="2112595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설명 자체를 위한</a:t>
            </a:r>
            <a:b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</a:b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설명을 달지 말라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60202" y="4231261"/>
            <a:ext cx="2084440" cy="5631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달고  싶으면 세부사항을 적어라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965534-5303-5A26-FAE2-1D29614150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470" t="66860" r="32250" b="16670"/>
          <a:stretch>
            <a:fillRect/>
          </a:stretch>
        </p:blipFill>
        <p:spPr>
          <a:xfrm>
            <a:off x="1112223" y="3874383"/>
            <a:ext cx="5819799" cy="12757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FC7211-0387-5DDE-05CC-C3F36910F417}"/>
              </a:ext>
            </a:extLst>
          </p:cNvPr>
          <p:cNvSpPr txBox="1"/>
          <p:nvPr/>
        </p:nvSpPr>
        <p:spPr>
          <a:xfrm>
            <a:off x="2209955" y="1866681"/>
            <a:ext cx="1575264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주석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23977708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321024" y="4058716"/>
            <a:ext cx="1737428" cy="101616"/>
            <a:chOff x="7292085" y="3661590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2085" y="3661590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098403" y="3326665"/>
            <a:ext cx="2112595" cy="661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나쁜 이름에 주석을 달지 마라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60202" y="4231261"/>
            <a:ext cx="2084440" cy="5631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대신 이름을 고쳐라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CDFFEB-417B-6BE0-12F7-AA6F0D2531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40" t="8730" r="25000" b="74210"/>
          <a:stretch>
            <a:fillRect/>
          </a:stretch>
        </p:blipFill>
        <p:spPr>
          <a:xfrm>
            <a:off x="1298551" y="4027841"/>
            <a:ext cx="5761973" cy="7611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D231C9-047F-7EDB-5361-370B26C14112}"/>
              </a:ext>
            </a:extLst>
          </p:cNvPr>
          <p:cNvSpPr txBox="1"/>
          <p:nvPr/>
        </p:nvSpPr>
        <p:spPr>
          <a:xfrm>
            <a:off x="2209955" y="1866681"/>
            <a:ext cx="1575264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주석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9813593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95" y="2217005"/>
            <a:ext cx="2731021" cy="18862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890" y="1506331"/>
            <a:ext cx="743817" cy="8529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992" y="4772626"/>
            <a:ext cx="2999327" cy="9803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307064" y="3253156"/>
            <a:ext cx="3640117" cy="24623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2" name="그룹 1019">
            <a:extLst>
              <a:ext uri="{FF2B5EF4-FFF2-40B4-BE49-F238E27FC236}">
                <a16:creationId xmlns:a16="http://schemas.microsoft.com/office/drawing/2014/main" id="{FB4088BA-EAA6-4255-BCC7-F7EC16CBB45C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9" name="Object 65">
              <a:extLst>
                <a:ext uri="{FF2B5EF4-FFF2-40B4-BE49-F238E27FC236}">
                  <a16:creationId xmlns:a16="http://schemas.microsoft.com/office/drawing/2014/main" id="{2E46EB51-B80A-F3CE-5781-BEEC63CF7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20" name="그룹 1025">
            <a:extLst>
              <a:ext uri="{FF2B5EF4-FFF2-40B4-BE49-F238E27FC236}">
                <a16:creationId xmlns:a16="http://schemas.microsoft.com/office/drawing/2014/main" id="{9819CEF2-E132-120D-8784-9B0793F3635E}"/>
              </a:ext>
            </a:extLst>
          </p:cNvPr>
          <p:cNvGrpSpPr/>
          <p:nvPr/>
        </p:nvGrpSpPr>
        <p:grpSpPr>
          <a:xfrm>
            <a:off x="7298000" y="3742772"/>
            <a:ext cx="1737428" cy="101616"/>
            <a:chOff x="7298001" y="3742772"/>
            <a:chExt cx="1737428" cy="101616"/>
          </a:xfrm>
        </p:grpSpPr>
        <p:pic>
          <p:nvPicPr>
            <p:cNvPr id="21" name="Object 85">
              <a:extLst>
                <a:ext uri="{FF2B5EF4-FFF2-40B4-BE49-F238E27FC236}">
                  <a16:creationId xmlns:a16="http://schemas.microsoft.com/office/drawing/2014/main" id="{83B622C0-A2D9-6212-7225-D9A9356D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001" y="3742772"/>
              <a:ext cx="1737428" cy="10161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89A58C9-8DB1-AEB5-7EA6-E8E1F435B204}"/>
              </a:ext>
            </a:extLst>
          </p:cNvPr>
          <p:cNvSpPr txBox="1"/>
          <p:nvPr/>
        </p:nvSpPr>
        <p:spPr>
          <a:xfrm>
            <a:off x="7117336" y="3416395"/>
            <a:ext cx="2112595" cy="3672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생각을 기록하라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B4FA50-B6F2-30AB-8211-2153DAAAA500}"/>
              </a:ext>
            </a:extLst>
          </p:cNvPr>
          <p:cNvSpPr txBox="1"/>
          <p:nvPr/>
        </p:nvSpPr>
        <p:spPr>
          <a:xfrm>
            <a:off x="7145491" y="4015886"/>
            <a:ext cx="2084440" cy="5631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“</a:t>
            </a: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감독의 설명</a:t>
            </a:r>
            <a:r>
              <a:rPr lang="en-US" altLang="ko-KR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＂</a:t>
            </a: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을 포함하라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A5AE690-2012-9C70-1F9A-D267DA989A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560" t="53330" r="22340" b="29170"/>
          <a:stretch>
            <a:fillRect/>
          </a:stretch>
        </p:blipFill>
        <p:spPr>
          <a:xfrm>
            <a:off x="1225930" y="4015886"/>
            <a:ext cx="5717510" cy="10033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A2ECAB-B064-37A6-F495-B55C24A6415C}"/>
              </a:ext>
            </a:extLst>
          </p:cNvPr>
          <p:cNvSpPr txBox="1"/>
          <p:nvPr/>
        </p:nvSpPr>
        <p:spPr>
          <a:xfrm>
            <a:off x="2209955" y="1866681"/>
            <a:ext cx="1575264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주석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89712906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2" name="그룹 1019">
            <a:extLst>
              <a:ext uri="{FF2B5EF4-FFF2-40B4-BE49-F238E27FC236}">
                <a16:creationId xmlns:a16="http://schemas.microsoft.com/office/drawing/2014/main" id="{FB4088BA-EAA6-4255-BCC7-F7EC16CBB45C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9" name="Object 65">
              <a:extLst>
                <a:ext uri="{FF2B5EF4-FFF2-40B4-BE49-F238E27FC236}">
                  <a16:creationId xmlns:a16="http://schemas.microsoft.com/office/drawing/2014/main" id="{2E46EB51-B80A-F3CE-5781-BEEC63CF7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20" name="그룹 1025">
            <a:extLst>
              <a:ext uri="{FF2B5EF4-FFF2-40B4-BE49-F238E27FC236}">
                <a16:creationId xmlns:a16="http://schemas.microsoft.com/office/drawing/2014/main" id="{9819CEF2-E132-120D-8784-9B0793F3635E}"/>
              </a:ext>
            </a:extLst>
          </p:cNvPr>
          <p:cNvGrpSpPr/>
          <p:nvPr/>
        </p:nvGrpSpPr>
        <p:grpSpPr>
          <a:xfrm>
            <a:off x="7298000" y="3742772"/>
            <a:ext cx="1737428" cy="101616"/>
            <a:chOff x="7298001" y="3742772"/>
            <a:chExt cx="1737428" cy="101616"/>
          </a:xfrm>
        </p:grpSpPr>
        <p:pic>
          <p:nvPicPr>
            <p:cNvPr id="21" name="Object 85">
              <a:extLst>
                <a:ext uri="{FF2B5EF4-FFF2-40B4-BE49-F238E27FC236}">
                  <a16:creationId xmlns:a16="http://schemas.microsoft.com/office/drawing/2014/main" id="{83B622C0-A2D9-6212-7225-D9A9356D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001" y="3742772"/>
              <a:ext cx="1737428" cy="10161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89A58C9-8DB1-AEB5-7EA6-E8E1F435B204}"/>
              </a:ext>
            </a:extLst>
          </p:cNvPr>
          <p:cNvSpPr txBox="1"/>
          <p:nvPr/>
        </p:nvSpPr>
        <p:spPr>
          <a:xfrm>
            <a:off x="7117336" y="3416395"/>
            <a:ext cx="2112595" cy="3672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생각을 기록하라</a:t>
            </a:r>
            <a:endParaRPr lang="en-US" altLang="ko-KR" sz="1909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B4FA50-B6F2-30AB-8211-2153DAAAA500}"/>
              </a:ext>
            </a:extLst>
          </p:cNvPr>
          <p:cNvSpPr txBox="1"/>
          <p:nvPr/>
        </p:nvSpPr>
        <p:spPr>
          <a:xfrm>
            <a:off x="7145491" y="4015886"/>
            <a:ext cx="2084440" cy="5631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상수에 대한 설명 기록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E3E12F-534B-0DBE-975E-F5C318CDAC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0780" t="52780" r="36839" b="35280"/>
          <a:stretch>
            <a:fillRect/>
          </a:stretch>
        </p:blipFill>
        <p:spPr>
          <a:xfrm>
            <a:off x="1661146" y="3600039"/>
            <a:ext cx="5151936" cy="1546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EF18E0-02B1-E549-974D-9C23C84A9A35}"/>
              </a:ext>
            </a:extLst>
          </p:cNvPr>
          <p:cNvSpPr txBox="1"/>
          <p:nvPr/>
        </p:nvSpPr>
        <p:spPr>
          <a:xfrm>
            <a:off x="2209955" y="1866681"/>
            <a:ext cx="1575264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주석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86537740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321024" y="3958936"/>
            <a:ext cx="1737428" cy="101616"/>
            <a:chOff x="7292085" y="3687229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2085" y="3687229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098403" y="3326665"/>
            <a:ext cx="2112595" cy="5631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코드를 읽는 사람의 입장이 되어라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60202" y="4231261"/>
            <a:ext cx="2084440" cy="5631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나올 것 같은 질문 예측하기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AFAB86-9573-18B1-92AC-901F400BA3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243" t="40291" r="37434" b="43659"/>
          <a:stretch>
            <a:fillRect/>
          </a:stretch>
        </p:blipFill>
        <p:spPr>
          <a:xfrm>
            <a:off x="1412780" y="3781425"/>
            <a:ext cx="5577308" cy="1511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68B297-BD09-7B51-012D-80366FAD67E9}"/>
              </a:ext>
            </a:extLst>
          </p:cNvPr>
          <p:cNvSpPr txBox="1"/>
          <p:nvPr/>
        </p:nvSpPr>
        <p:spPr>
          <a:xfrm>
            <a:off x="2209955" y="1866681"/>
            <a:ext cx="1575264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주석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16827520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317" y="-1418"/>
            <a:ext cx="8508877" cy="2914213"/>
            <a:chOff x="1093317" y="-1418"/>
            <a:chExt cx="8508877" cy="2914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317" y="-1418"/>
              <a:ext cx="8508877" cy="2914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36" y="1634776"/>
            <a:ext cx="2144808" cy="145425"/>
          </a:xfrm>
          <a:prstGeom prst="rect">
            <a:avLst/>
          </a:prstGeom>
        </p:spPr>
      </p:pic>
      <p:grpSp>
        <p:nvGrpSpPr>
          <p:cNvPr id="13" name="그룹 1019">
            <a:extLst>
              <a:ext uri="{FF2B5EF4-FFF2-40B4-BE49-F238E27FC236}">
                <a16:creationId xmlns:a16="http://schemas.microsoft.com/office/drawing/2014/main" id="{8333C59C-3A0D-771B-64CE-4A39E2ADB74A}"/>
              </a:ext>
            </a:extLst>
          </p:cNvPr>
          <p:cNvGrpSpPr/>
          <p:nvPr/>
        </p:nvGrpSpPr>
        <p:grpSpPr>
          <a:xfrm>
            <a:off x="7103500" y="3204928"/>
            <a:ext cx="2126432" cy="2614707"/>
            <a:chOff x="7103499" y="3204928"/>
            <a:chExt cx="2126432" cy="2614707"/>
          </a:xfrm>
        </p:grpSpPr>
        <p:pic>
          <p:nvPicPr>
            <p:cNvPr id="14" name="Object 65">
              <a:extLst>
                <a:ext uri="{FF2B5EF4-FFF2-40B4-BE49-F238E27FC236}">
                  <a16:creationId xmlns:a16="http://schemas.microsoft.com/office/drawing/2014/main" id="{635D10FE-49D3-1A93-7725-7E505C68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3499" y="3204928"/>
              <a:ext cx="2126432" cy="2614707"/>
            </a:xfrm>
            <a:prstGeom prst="rect">
              <a:avLst/>
            </a:prstGeom>
          </p:spPr>
        </p:pic>
      </p:grpSp>
      <p:grpSp>
        <p:nvGrpSpPr>
          <p:cNvPr id="15" name="그룹 1025">
            <a:extLst>
              <a:ext uri="{FF2B5EF4-FFF2-40B4-BE49-F238E27FC236}">
                <a16:creationId xmlns:a16="http://schemas.microsoft.com/office/drawing/2014/main" id="{C9E409FB-8513-2522-422E-925FE5202E1A}"/>
              </a:ext>
            </a:extLst>
          </p:cNvPr>
          <p:cNvGrpSpPr/>
          <p:nvPr/>
        </p:nvGrpSpPr>
        <p:grpSpPr>
          <a:xfrm>
            <a:off x="7321024" y="3958936"/>
            <a:ext cx="1737428" cy="101616"/>
            <a:chOff x="7292085" y="3687229"/>
            <a:chExt cx="1737428" cy="101616"/>
          </a:xfrm>
        </p:grpSpPr>
        <p:pic>
          <p:nvPicPr>
            <p:cNvPr id="16" name="Object 85">
              <a:extLst>
                <a:ext uri="{FF2B5EF4-FFF2-40B4-BE49-F238E27FC236}">
                  <a16:creationId xmlns:a16="http://schemas.microsoft.com/office/drawing/2014/main" id="{AA272F92-DD59-4300-250A-0C615B68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2085" y="3687229"/>
              <a:ext cx="1737428" cy="1016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6BAB9E-832F-8625-385C-93B71881C3CE}"/>
              </a:ext>
            </a:extLst>
          </p:cNvPr>
          <p:cNvSpPr txBox="1"/>
          <p:nvPr/>
        </p:nvSpPr>
        <p:spPr>
          <a:xfrm>
            <a:off x="7098403" y="3326665"/>
            <a:ext cx="2112595" cy="5631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코드를 읽는 사람의 입장이 되어라</a:t>
            </a:r>
            <a:endParaRPr lang="en-US" altLang="ko-KR" sz="1591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6F4C-4910-9D1A-9A5A-6E15E9F99A66}"/>
              </a:ext>
            </a:extLst>
          </p:cNvPr>
          <p:cNvSpPr txBox="1"/>
          <p:nvPr/>
        </p:nvSpPr>
        <p:spPr>
          <a:xfrm>
            <a:off x="7160202" y="4231261"/>
            <a:ext cx="2084440" cy="8080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803" lvl="0" indent="-272803">
              <a:buFont typeface="Arial" pitchFamily="34" charset="0"/>
              <a:buChar char="•"/>
              <a:defRPr/>
            </a:pPr>
            <a:r>
              <a:rPr lang="ko-KR" altLang="en-US" sz="1591" b="1">
                <a:solidFill>
                  <a:schemeClr val="bg1"/>
                </a:solidFill>
                <a:latin typeface="G마켓 산스 TTF Bold"/>
                <a:ea typeface="G마켓 산스 TTF Bold"/>
              </a:rPr>
              <a:t>사람들이 쉽게 빠질 것 같은 함정을 경고하라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1780E7-E369-D1C1-2C93-5C5CDD40A0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50" t="52780" r="1560" b="40450"/>
          <a:stretch>
            <a:fillRect/>
          </a:stretch>
        </p:blipFill>
        <p:spPr>
          <a:xfrm>
            <a:off x="1286553" y="4078232"/>
            <a:ext cx="5547602" cy="3870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1A5528-E18C-C9FB-1BEC-481DB5EAE29C}"/>
              </a:ext>
            </a:extLst>
          </p:cNvPr>
          <p:cNvSpPr txBox="1"/>
          <p:nvPr/>
        </p:nvSpPr>
        <p:spPr>
          <a:xfrm>
            <a:off x="2209955" y="1866681"/>
            <a:ext cx="1575264" cy="416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 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  <a:r>
              <a:rPr lang="ko-KR" altLang="en-US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주석</a:t>
            </a:r>
            <a:r>
              <a:rPr lang="en-US" altLang="ko-KR" sz="2228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25702924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232" y="1742464"/>
            <a:ext cx="603140" cy="598281"/>
            <a:chOff x="1466232" y="1742464"/>
            <a:chExt cx="603140" cy="598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232" y="1742464"/>
              <a:ext cx="603140" cy="5982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79" y="1825191"/>
            <a:ext cx="501896" cy="4784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6232" y="2767111"/>
            <a:ext cx="2560606" cy="3052523"/>
            <a:chOff x="1466232" y="2767110"/>
            <a:chExt cx="2560606" cy="3052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6232" y="2767110"/>
              <a:ext cx="2560606" cy="3052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1278" y="2767111"/>
            <a:ext cx="2543087" cy="3052523"/>
            <a:chOff x="6691279" y="2767110"/>
            <a:chExt cx="2543087" cy="30525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1279" y="2767110"/>
              <a:ext cx="2543087" cy="30525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7513" y="2767111"/>
            <a:ext cx="2543087" cy="3052523"/>
            <a:chOff x="4087513" y="2767110"/>
            <a:chExt cx="2543087" cy="30525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513" y="2767110"/>
              <a:ext cx="2543087" cy="30525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94654" y="4043484"/>
            <a:ext cx="511727" cy="499777"/>
            <a:chOff x="3794654" y="4043484"/>
            <a:chExt cx="511727" cy="4997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806603" y="4043484"/>
              <a:ext cx="499777" cy="499777"/>
              <a:chOff x="3806604" y="4043484"/>
              <a:chExt cx="499777" cy="4997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6604" y="4043484"/>
                <a:ext cx="499777" cy="49977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4654" y="4071793"/>
              <a:ext cx="485486" cy="4263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98677" y="4043484"/>
            <a:ext cx="511728" cy="499777"/>
            <a:chOff x="6398676" y="4043484"/>
            <a:chExt cx="511728" cy="499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410627" y="4043484"/>
              <a:ext cx="499777" cy="499777"/>
              <a:chOff x="6410628" y="4043484"/>
              <a:chExt cx="499777" cy="49977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0628" y="4043484"/>
                <a:ext cx="499777" cy="49977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8676" y="4071793"/>
              <a:ext cx="485486" cy="42632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C03D9BA-8F72-9D65-17D5-66B1FE64EBB7}"/>
              </a:ext>
            </a:extLst>
          </p:cNvPr>
          <p:cNvSpPr txBox="1"/>
          <p:nvPr/>
        </p:nvSpPr>
        <p:spPr>
          <a:xfrm>
            <a:off x="2209954" y="1866681"/>
            <a:ext cx="4198579" cy="395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92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글</a:t>
            </a:r>
            <a:r>
              <a:rPr lang="en-US" altLang="ko-KR" sz="2092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092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주석</a:t>
            </a:r>
            <a:r>
              <a:rPr lang="en-US" altLang="ko-KR" sz="2092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2092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쓰는 두려움을 떨쳐내라</a:t>
            </a:r>
            <a:endParaRPr lang="en-US" altLang="ko-KR" sz="2092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84DAFD-E7F4-C60F-1CC4-4A67CBB52945}"/>
              </a:ext>
            </a:extLst>
          </p:cNvPr>
          <p:cNvSpPr txBox="1"/>
          <p:nvPr/>
        </p:nvSpPr>
        <p:spPr>
          <a:xfrm>
            <a:off x="1587963" y="3826132"/>
            <a:ext cx="2366611" cy="954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마음에 떠오르는 생각을 무조건 적어본다</a:t>
            </a:r>
            <a: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.</a:t>
            </a:r>
            <a:endParaRPr lang="ko-KR" altLang="en-US" sz="1909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9E9FA5-377D-D2DE-E215-481DE086F907}"/>
              </a:ext>
            </a:extLst>
          </p:cNvPr>
          <p:cNvSpPr txBox="1"/>
          <p:nvPr/>
        </p:nvSpPr>
        <p:spPr>
          <a:xfrm>
            <a:off x="4450672" y="3385383"/>
            <a:ext cx="1982895" cy="18364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주석을 읽고 무엇이 개선되어야 하는지</a:t>
            </a:r>
            <a: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(</a:t>
            </a: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그런 부분이 있다면</a:t>
            </a:r>
            <a: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) </a:t>
            </a: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확인한다</a:t>
            </a:r>
            <a:r>
              <a:rPr lang="en-US" altLang="ko-KR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.</a:t>
            </a:r>
            <a:endParaRPr lang="ko-KR" altLang="en-US" sz="1909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BF6F16-75FC-E538-0322-E19B8A654396}"/>
              </a:ext>
            </a:extLst>
          </p:cNvPr>
          <p:cNvSpPr txBox="1"/>
          <p:nvPr/>
        </p:nvSpPr>
        <p:spPr>
          <a:xfrm>
            <a:off x="6971077" y="3852474"/>
            <a:ext cx="2366611" cy="3672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909" b="1">
                <a:solidFill>
                  <a:schemeClr val="bg1"/>
                </a:solidFill>
                <a:latin typeface="G마켓 산스 TTF Bold"/>
                <a:ea typeface="G마켓 산스 TTF Bold"/>
              </a:rPr>
              <a:t>개선한다</a:t>
            </a:r>
            <a:endParaRPr lang="ko-KR" altLang="en-US" sz="1909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28366389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0447" y="3867532"/>
            <a:ext cx="2352720" cy="2352720"/>
            <a:chOff x="2650447" y="3867532"/>
            <a:chExt cx="2352720" cy="23527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920000">
              <a:off x="2650447" y="3867532"/>
              <a:ext cx="2352720" cy="23527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8277" y="4893290"/>
            <a:ext cx="1853498" cy="1853498"/>
            <a:chOff x="3068277" y="4893289"/>
            <a:chExt cx="1853498" cy="1853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60000">
              <a:off x="3068277" y="4893289"/>
              <a:ext cx="1853498" cy="1853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2708" y="1388303"/>
            <a:ext cx="5220550" cy="4786243"/>
            <a:chOff x="4381371" y="1387831"/>
            <a:chExt cx="5220550" cy="4786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371" y="1387831"/>
              <a:ext cx="5220550" cy="4786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90736" y="3497785"/>
            <a:ext cx="3237943" cy="2529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41621" y="5782744"/>
            <a:ext cx="3417977" cy="36892"/>
            <a:chOff x="5541622" y="5782744"/>
            <a:chExt cx="3417977" cy="368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1622" y="5782744"/>
              <a:ext cx="3417977" cy="3689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3DE690-31B0-95CC-526E-BE38E560B813}"/>
              </a:ext>
            </a:extLst>
          </p:cNvPr>
          <p:cNvSpPr txBox="1"/>
          <p:nvPr/>
        </p:nvSpPr>
        <p:spPr>
          <a:xfrm>
            <a:off x="5348287" y="3624254"/>
            <a:ext cx="2643975" cy="661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73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747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121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495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8687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2425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6162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9900" algn="l" defTabSz="727475" rtl="0" eaLnBrk="1" latinLnBrk="0" hangingPunct="1">
              <a:defRPr sz="14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819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  <a:r>
              <a:rPr lang="en-US" altLang="ko-KR" sz="3819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4542" y="1681522"/>
            <a:ext cx="4210195" cy="4210195"/>
            <a:chOff x="2084543" y="1681522"/>
            <a:chExt cx="4210195" cy="42101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4543" y="1681522"/>
              <a:ext cx="4210195" cy="421019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387249" y="2845475"/>
            <a:ext cx="6956874" cy="6480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860" b="1">
                <a:solidFill>
                  <a:schemeClr val="bg1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6</a:t>
            </a:r>
            <a:r>
              <a:rPr lang="ko-KR" altLang="en-US" sz="3860" b="1">
                <a:solidFill>
                  <a:schemeClr val="bg1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장</a:t>
            </a:r>
            <a:r>
              <a:rPr lang="en-US" altLang="ko-KR" sz="3860" b="1">
                <a:solidFill>
                  <a:schemeClr val="bg1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. </a:t>
            </a:r>
            <a:r>
              <a:rPr lang="ko-KR" altLang="en-US" sz="3860" b="1">
                <a:solidFill>
                  <a:schemeClr val="bg1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명확하고 간결한 주석 달기</a:t>
            </a:r>
            <a:endParaRPr lang="en-US" sz="386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9553" y="3613009"/>
            <a:ext cx="4564520" cy="3780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06">
                <a:solidFill>
                  <a:schemeClr val="bg1"/>
                </a:solidFill>
              </a:rPr>
              <a:t>Making Comments Precise and Compact</a:t>
            </a:r>
            <a:endParaRPr lang="ko-KR" altLang="en-US" sz="2106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CFD61-7655-7CDC-8CEB-13D0F7617570}"/>
              </a:ext>
            </a:extLst>
          </p:cNvPr>
          <p:cNvSpPr txBox="1"/>
          <p:nvPr/>
        </p:nvSpPr>
        <p:spPr>
          <a:xfrm>
            <a:off x="6865686" y="4077298"/>
            <a:ext cx="61549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3">
                <a:solidFill>
                  <a:schemeClr val="bg1"/>
                </a:solidFill>
                <a:latin typeface="휴먼매직체" panose="02030504000101010101" pitchFamily="18" charset="-127"/>
                <a:ea typeface="문체부 제목 돋음체" panose="020B0609000101010101" pitchFamily="49" charset="-127"/>
              </a:rPr>
              <a:t>최현민</a:t>
            </a:r>
            <a:endParaRPr lang="en-US" altLang="ko-KR">
              <a:solidFill>
                <a:schemeClr val="bg1"/>
              </a:solidFill>
              <a:latin typeface="휴먼매직체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ko-KR" altLang="en-US" sz="1053">
                <a:solidFill>
                  <a:schemeClr val="bg1"/>
                </a:solidFill>
                <a:latin typeface="휴먼매직체" panose="02030504000101010101" pitchFamily="18" charset="-127"/>
                <a:ea typeface="문체부 제목 돋음체" panose="020B0609000101010101" pitchFamily="49" charset="-127"/>
              </a:rPr>
              <a:t>유지아 </a:t>
            </a:r>
            <a:endParaRPr lang="en-US" altLang="ko-KR">
              <a:solidFill>
                <a:schemeClr val="bg1"/>
              </a:solidFill>
              <a:latin typeface="휴먼매직체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ko-KR" altLang="en-US" sz="1053">
                <a:solidFill>
                  <a:schemeClr val="bg1"/>
                </a:solidFill>
                <a:latin typeface="휴먼매직체" panose="02030504000101010101" pitchFamily="18" charset="-127"/>
                <a:ea typeface="문체부 제목 돋음체" panose="020B0609000101010101" pitchFamily="49" charset="-127"/>
              </a:rPr>
              <a:t>임영기 </a:t>
            </a:r>
            <a:endParaRPr lang="en-US" altLang="ko-KR">
              <a:solidFill>
                <a:schemeClr val="bg1"/>
              </a:solidFill>
              <a:latin typeface="휴먼매직체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ko-KR" altLang="en-US" sz="1053" err="1">
                <a:solidFill>
                  <a:schemeClr val="bg1"/>
                </a:solidFill>
                <a:latin typeface="휴먼매직체" panose="02030504000101010101" pitchFamily="18" charset="-127"/>
                <a:ea typeface="문체부 제목 돋음체" panose="020B0609000101010101" pitchFamily="49" charset="-127"/>
              </a:rPr>
              <a:t>장혜민  </a:t>
            </a:r>
            <a:endParaRPr lang="en-US" altLang="ko-KR">
              <a:solidFill>
                <a:schemeClr val="bg1"/>
              </a:solidFill>
              <a:latin typeface="휴먼매직체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ko-KR" altLang="en-US" sz="1053">
                <a:solidFill>
                  <a:schemeClr val="bg1"/>
                </a:solidFill>
                <a:latin typeface="휴먼매직체" panose="02030504000101010101" pitchFamily="18" charset="-127"/>
                <a:ea typeface="문체부 제목 돋음체" panose="020B0609000101010101" pitchFamily="49" charset="-127"/>
              </a:rPr>
              <a:t>황  진</a:t>
            </a:r>
            <a:endParaRPr lang="en-US" altLang="ko-KR">
              <a:solidFill>
                <a:schemeClr val="bg1"/>
              </a:solidFill>
              <a:latin typeface="휴먼매직체" panose="02030504000101010101" pitchFamily="18" charset="-127"/>
              <a:ea typeface="문체부 제목 돋음체" panose="020B0609000101010101" pitchFamily="49" charset="-127"/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7235" y="3889756"/>
            <a:ext cx="2957253" cy="2957253"/>
            <a:chOff x="1957235" y="3889756"/>
            <a:chExt cx="2957253" cy="29572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920000">
              <a:off x="1957235" y="3889756"/>
              <a:ext cx="2957253" cy="2957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82427" y="5179080"/>
            <a:ext cx="2329755" cy="2329755"/>
            <a:chOff x="2482427" y="5179080"/>
            <a:chExt cx="2329755" cy="2329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60000">
              <a:off x="2482427" y="5179080"/>
              <a:ext cx="2329755" cy="2329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33264" y="773013"/>
            <a:ext cx="6563311" cy="6016824"/>
            <a:chOff x="4024317" y="449219"/>
            <a:chExt cx="6807074" cy="6461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317" y="449219"/>
              <a:ext cx="6807074" cy="6461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7619" y="3190256"/>
            <a:ext cx="4296228" cy="46371"/>
            <a:chOff x="5347619" y="3190256"/>
            <a:chExt cx="4296228" cy="463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619" y="3190256"/>
              <a:ext cx="4296228" cy="46371"/>
            </a:xfrm>
            <a:prstGeom prst="rect">
              <a:avLst/>
            </a:prstGeom>
          </p:spPr>
        </p:pic>
      </p:grpSp>
      <p:sp>
        <p:nvSpPr>
          <p:cNvPr id="14" name="세로 텍스트 개체 틀 2">
            <a:extLst>
              <a:ext uri="{FF2B5EF4-FFF2-40B4-BE49-F238E27FC236}">
                <a16:creationId xmlns:a16="http://schemas.microsoft.com/office/drawing/2014/main" id="{9779E19F-51A5-B772-DF8D-9BA4086F06CF}"/>
              </a:ext>
            </a:extLst>
          </p:cNvPr>
          <p:cNvSpPr txBox="1"/>
          <p:nvPr/>
        </p:nvSpPr>
        <p:spPr>
          <a:xfrm>
            <a:off x="5347619" y="3262686"/>
            <a:ext cx="4176456" cy="2776899"/>
          </a:xfrm>
          <a:prstGeom prst="rect">
            <a:avLst/>
          </a:prstGeom>
          <a:effectLst/>
        </p:spPr>
        <p:txBody>
          <a:bodyPr vert="horz" lIns="53483" tIns="26741" rIns="53483" bIns="26741" rtlCol="0" anchor="ctr">
            <a:normAutofit/>
          </a:bodyPr>
          <a:lstStyle>
            <a:defPPr>
              <a:defRPr lang="en-US"/>
            </a:defPPr>
            <a:lvl1pPr marL="0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87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63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829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40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2243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9658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37072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4486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71901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39315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72">
                <a:solidFill>
                  <a:schemeClr val="tx1"/>
                </a:solidFill>
              </a:rPr>
              <a:t>01.	</a:t>
            </a:r>
            <a:r>
              <a:rPr lang="ko-KR" altLang="en-US" sz="1872">
                <a:solidFill>
                  <a:schemeClr val="tx1"/>
                </a:solidFill>
              </a:rPr>
              <a:t>주석을 간결하게 하라</a:t>
            </a:r>
            <a:r>
              <a:rPr lang="en-US" altLang="ko-KR" sz="1872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altLang="ko-KR" sz="1872">
                <a:solidFill>
                  <a:schemeClr val="tx1"/>
                </a:solidFill>
              </a:rPr>
              <a:t>02.	</a:t>
            </a:r>
            <a:r>
              <a:rPr lang="ko-KR" altLang="en-US" sz="1872">
                <a:solidFill>
                  <a:schemeClr val="tx1"/>
                </a:solidFill>
              </a:rPr>
              <a:t>모호한 대명사는 피하라</a:t>
            </a:r>
            <a:r>
              <a:rPr lang="en-US" altLang="ko-KR" sz="1872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altLang="ko-KR" sz="1872">
                <a:solidFill>
                  <a:schemeClr val="tx1"/>
                </a:solidFill>
              </a:rPr>
              <a:t>03.    </a:t>
            </a:r>
            <a:r>
              <a:rPr lang="ko-KR" altLang="en-US" sz="1872">
                <a:solidFill>
                  <a:schemeClr val="tx1"/>
                </a:solidFill>
              </a:rPr>
              <a:t>엉터리 문장을 다듬어라</a:t>
            </a:r>
            <a:r>
              <a:rPr lang="en-US" altLang="ko-KR" sz="1872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altLang="ko-KR" sz="1872">
                <a:solidFill>
                  <a:schemeClr val="tx1"/>
                </a:solidFill>
              </a:rPr>
              <a:t>04.	</a:t>
            </a:r>
            <a:r>
              <a:rPr lang="ko-KR" altLang="en-US" sz="1872">
                <a:solidFill>
                  <a:schemeClr val="tx1"/>
                </a:solidFill>
              </a:rPr>
              <a:t>함수의 동작을 명확하게 설명하라</a:t>
            </a:r>
            <a:r>
              <a:rPr lang="en-US" altLang="ko-KR" sz="1872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altLang="ko-KR" sz="1872">
                <a:solidFill>
                  <a:schemeClr val="tx1"/>
                </a:solidFill>
              </a:rPr>
              <a:t>05.	</a:t>
            </a:r>
            <a:r>
              <a:rPr lang="ko-KR" altLang="en-US" sz="1872">
                <a:solidFill>
                  <a:schemeClr val="tx1"/>
                </a:solidFill>
              </a:rPr>
              <a:t>코너케이스를 설명하는 </a:t>
            </a:r>
            <a:endParaRPr lang="en-US" altLang="ko-KR">
              <a:solidFill>
                <a:schemeClr val="tx1"/>
              </a:solidFill>
            </a:endParaRPr>
          </a:p>
          <a:p>
            <a:pPr marL="21583" algn="l"/>
            <a:r>
              <a:rPr lang="en-US" altLang="ko-KR" sz="1872">
                <a:solidFill>
                  <a:schemeClr val="tx1"/>
                </a:solidFill>
              </a:rPr>
              <a:t>          </a:t>
            </a:r>
            <a:r>
              <a:rPr lang="ko-KR" altLang="en-US" sz="1872">
                <a:solidFill>
                  <a:schemeClr val="tx1"/>
                </a:solidFill>
              </a:rPr>
              <a:t>입</a:t>
            </a:r>
            <a:r>
              <a:rPr lang="en-US" altLang="ko-KR" sz="1872">
                <a:solidFill>
                  <a:schemeClr val="tx1"/>
                </a:solidFill>
              </a:rPr>
              <a:t>/</a:t>
            </a:r>
            <a:r>
              <a:rPr lang="ko-KR" altLang="en-US" sz="1872">
                <a:solidFill>
                  <a:schemeClr val="tx1"/>
                </a:solidFill>
              </a:rPr>
              <a:t>출력 예를 사용하라</a:t>
            </a:r>
            <a:r>
              <a:rPr lang="en-US" altLang="ko-KR" sz="1872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altLang="ko-KR" sz="1872">
                <a:solidFill>
                  <a:schemeClr val="tx1"/>
                </a:solidFill>
              </a:rPr>
              <a:t>00.     </a:t>
            </a:r>
            <a:r>
              <a:rPr lang="ko-KR" altLang="en-US" sz="1872">
                <a:solidFill>
                  <a:schemeClr val="tx1"/>
                </a:solidFill>
              </a:rPr>
              <a:t>요약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2CD5E1FA-F1C2-F9A7-E902-ACAEE92027E3}"/>
              </a:ext>
            </a:extLst>
          </p:cNvPr>
          <p:cNvSpPr txBox="1"/>
          <p:nvPr/>
        </p:nvSpPr>
        <p:spPr>
          <a:xfrm>
            <a:off x="5347618" y="2324475"/>
            <a:ext cx="4101978" cy="765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621" kern="0" spc="2340">
                <a:solidFill>
                  <a:srgbClr val="3343A8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ebas" pitchFamily="34" charset="0"/>
              </a:rPr>
              <a:t>목차</a:t>
            </a:r>
            <a:endParaRPr lang="en-US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F51019-EEA7-D69C-99DA-DB7A7EBD8840}"/>
              </a:ext>
            </a:extLst>
          </p:cNvPr>
          <p:cNvSpPr txBox="1"/>
          <p:nvPr/>
        </p:nvSpPr>
        <p:spPr>
          <a:xfrm>
            <a:off x="1114227" y="773013"/>
            <a:ext cx="4456906" cy="567612"/>
          </a:xfrm>
          <a:prstGeom prst="rect">
            <a:avLst/>
          </a:prstGeom>
        </p:spPr>
        <p:txBody>
          <a:bodyPr vert="horz" lIns="53483" tIns="26741" rIns="53483" bIns="26741" rtlCol="0" anchor="ctr">
            <a:noAutofit/>
          </a:bodyPr>
          <a:lstStyle>
            <a:defPPr>
              <a:defRPr lang="en-US"/>
            </a:defPPr>
            <a:lvl1pPr marL="0" algn="ctr" defTabSz="534829" rtl="0" eaLnBrk="1" latinLnBrk="0" hangingPunct="1">
              <a:spcBef>
                <a:spcPct val="0"/>
              </a:spcBef>
              <a:buNone/>
              <a:defRPr sz="25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>
                <a:latin typeface="HY견고딕" panose="02030600000101010101" pitchFamily="18" charset="-127"/>
                <a:ea typeface="HY견고딕" panose="02030600000101010101" pitchFamily="18" charset="-127"/>
              </a:rPr>
              <a:t>01.</a:t>
            </a:r>
            <a:r>
              <a:rPr lang="ko-KR" altLang="en-US" sz="2924">
                <a:latin typeface="HY견고딕" panose="02030600000101010101" pitchFamily="18" charset="-127"/>
                <a:ea typeface="HY견고딕" panose="02030600000101010101" pitchFamily="18" charset="-127"/>
              </a:rPr>
              <a:t> 주석을 간결하게 하라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A8C1773-D484-18C5-48C3-821E5B29262C}"/>
              </a:ext>
            </a:extLst>
          </p:cNvPr>
          <p:cNvSpPr txBox="1"/>
          <p:nvPr/>
        </p:nvSpPr>
        <p:spPr>
          <a:xfrm>
            <a:off x="2850799" y="2085479"/>
            <a:ext cx="6035344" cy="1269122"/>
          </a:xfrm>
          <a:prstGeom prst="rect">
            <a:avLst/>
          </a:prstGeom>
          <a:noFill/>
        </p:spPr>
        <p:txBody>
          <a:bodyPr vert="horz" lIns="53483" tIns="26741" rIns="53483" bIns="26741" rtlCol="0">
            <a:noAutofit/>
          </a:bodyPr>
          <a:lstStyle>
            <a:defPPr>
              <a:defRPr lang="en-US"/>
            </a:defPPr>
            <a:lvl1pPr marL="0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87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63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829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40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2243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9658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37072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4486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71901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39315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83"/>
            <a:r>
              <a:rPr lang="en-US" altLang="ko-KR" sz="2047" b="1">
                <a:solidFill>
                  <a:srgbClr val="92D050"/>
                </a:solidFill>
              </a:rPr>
              <a:t>// CategoryType</a:t>
            </a:r>
            <a:r>
              <a:rPr lang="ko-KR" altLang="en-US" sz="2047" b="1">
                <a:solidFill>
                  <a:srgbClr val="92D050"/>
                </a:solidFill>
              </a:rPr>
              <a:t>은 </a:t>
            </a:r>
            <a:r>
              <a:rPr lang="en-US" altLang="ko-KR" sz="2047" b="1">
                <a:solidFill>
                  <a:srgbClr val="92D050"/>
                </a:solidFill>
              </a:rPr>
              <a:t>int</a:t>
            </a:r>
            <a:r>
              <a:rPr lang="ko-KR" altLang="en-US" sz="2047" b="1">
                <a:solidFill>
                  <a:srgbClr val="92D050"/>
                </a:solidFill>
              </a:rPr>
              <a:t>이다</a:t>
            </a:r>
            <a:r>
              <a:rPr lang="en-US" altLang="ko-KR" sz="2047" b="1">
                <a:solidFill>
                  <a:srgbClr val="92D050"/>
                </a:solidFill>
              </a:rPr>
              <a:t>.</a:t>
            </a:r>
          </a:p>
          <a:p>
            <a:pPr marL="21583"/>
            <a:r>
              <a:rPr lang="en-US" altLang="ko-KR" sz="2047" b="1">
                <a:solidFill>
                  <a:srgbClr val="92D050"/>
                </a:solidFill>
              </a:rPr>
              <a:t>// </a:t>
            </a:r>
            <a:r>
              <a:rPr lang="ko-KR" altLang="en-US" sz="2047" b="1">
                <a:solidFill>
                  <a:srgbClr val="92D050"/>
                </a:solidFill>
              </a:rPr>
              <a:t>내부 페어의 첫번째 </a:t>
            </a:r>
            <a:r>
              <a:rPr lang="en-US" altLang="ko-KR" sz="2047" b="1">
                <a:solidFill>
                  <a:srgbClr val="92D050"/>
                </a:solidFill>
              </a:rPr>
              <a:t>float</a:t>
            </a:r>
            <a:r>
              <a:rPr lang="ko-KR" altLang="en-US" sz="2047" b="1">
                <a:solidFill>
                  <a:srgbClr val="92D050"/>
                </a:solidFill>
              </a:rPr>
              <a:t>은 </a:t>
            </a:r>
            <a:r>
              <a:rPr lang="en-US" altLang="ko-KR" sz="2047" b="1">
                <a:solidFill>
                  <a:srgbClr val="92D050"/>
                </a:solidFill>
              </a:rPr>
              <a:t>‘score’</a:t>
            </a:r>
            <a:r>
              <a:rPr lang="ko-KR" altLang="en-US" sz="2047" b="1">
                <a:solidFill>
                  <a:srgbClr val="92D050"/>
                </a:solidFill>
              </a:rPr>
              <a:t>이고</a:t>
            </a:r>
            <a:r>
              <a:rPr lang="en-US" altLang="ko-KR" sz="2047" b="1">
                <a:solidFill>
                  <a:srgbClr val="92D050"/>
                </a:solidFill>
              </a:rPr>
              <a:t>,</a:t>
            </a:r>
          </a:p>
          <a:p>
            <a:pPr marL="21583"/>
            <a:r>
              <a:rPr lang="en-US" altLang="ko-KR" sz="2047" b="1">
                <a:solidFill>
                  <a:srgbClr val="92D050"/>
                </a:solidFill>
              </a:rPr>
              <a:t>// </a:t>
            </a:r>
            <a:r>
              <a:rPr lang="ko-KR" altLang="en-US" sz="2047" b="1">
                <a:solidFill>
                  <a:srgbClr val="92D050"/>
                </a:solidFill>
              </a:rPr>
              <a:t>두 번째는 </a:t>
            </a:r>
            <a:r>
              <a:rPr lang="en-US" altLang="ko-KR" sz="2047" b="1">
                <a:solidFill>
                  <a:srgbClr val="92D050"/>
                </a:solidFill>
              </a:rPr>
              <a:t>‘weight’</a:t>
            </a:r>
            <a:r>
              <a:rPr lang="ko-KR" altLang="en-US" sz="2047" b="1">
                <a:solidFill>
                  <a:srgbClr val="92D050"/>
                </a:solidFill>
              </a:rPr>
              <a:t>이다</a:t>
            </a:r>
            <a:r>
              <a:rPr lang="en-US" altLang="ko-KR" sz="2047" b="1">
                <a:solidFill>
                  <a:srgbClr val="92D050"/>
                </a:solidFill>
              </a:rPr>
              <a:t>.</a:t>
            </a:r>
          </a:p>
          <a:p>
            <a:pPr marL="21583"/>
            <a:r>
              <a:rPr lang="en-US" altLang="ko-KR" sz="2047" b="1">
                <a:solidFill>
                  <a:schemeClr val="tx1"/>
                </a:solidFill>
              </a:rPr>
              <a:t>Typedef hash_map&lt;int, pair&lt;float, float&gt; &gt;ScoreMap;</a:t>
            </a:r>
            <a:endParaRPr lang="ko-KR" altLang="en-US" sz="2047" b="1">
              <a:solidFill>
                <a:schemeClr val="tx1"/>
              </a:solidFill>
            </a:endParaRPr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9A9704A0-8918-9A3C-CC6F-2D5159849C01}"/>
              </a:ext>
            </a:extLst>
          </p:cNvPr>
          <p:cNvSpPr txBox="1"/>
          <p:nvPr/>
        </p:nvSpPr>
        <p:spPr>
          <a:xfrm>
            <a:off x="2986127" y="4583668"/>
            <a:ext cx="7346366" cy="601558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200561" indent="-200561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8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4548" indent="-167134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6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8536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5950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3365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0779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38194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5608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73022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83" indent="0">
              <a:buFont typeface="Arial" pitchFamily="34" charset="0"/>
              <a:buNone/>
            </a:pPr>
            <a:r>
              <a:rPr lang="en-US" altLang="ko-KR" sz="2047" b="1">
                <a:solidFill>
                  <a:srgbClr val="92D050"/>
                </a:solidFill>
              </a:rPr>
              <a:t>// CategoryType -&gt; (score, weight)</a:t>
            </a:r>
          </a:p>
          <a:p>
            <a:pPr marL="21583" indent="0">
              <a:buFont typeface="Arial" pitchFamily="34" charset="0"/>
              <a:buNone/>
            </a:pPr>
            <a:r>
              <a:rPr lang="en-US" altLang="ko-KR" sz="2047" b="1"/>
              <a:t>Typedef hash_map&lt;int, pair&lt;float, float&gt; &gt;ScoreMap;</a:t>
            </a:r>
            <a:endParaRPr lang="ko-KR" altLang="en-US" sz="2047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511EA-DE91-20A6-36A2-5A6C5CE4FD17}"/>
              </a:ext>
            </a:extLst>
          </p:cNvPr>
          <p:cNvSpPr txBox="1"/>
          <p:nvPr/>
        </p:nvSpPr>
        <p:spPr>
          <a:xfrm>
            <a:off x="1797833" y="2085479"/>
            <a:ext cx="741631" cy="540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3158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3</a:t>
            </a:r>
            <a:r>
              <a:rPr kumimoji="0" lang="ko-KR" altLang="en-US" sz="3158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1BC2A-B6EE-3478-81B9-5EF2D656A89D}"/>
              </a:ext>
            </a:extLst>
          </p:cNvPr>
          <p:cNvSpPr txBox="1"/>
          <p:nvPr/>
        </p:nvSpPr>
        <p:spPr>
          <a:xfrm>
            <a:off x="1797833" y="4583668"/>
            <a:ext cx="787172" cy="540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3158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1</a:t>
            </a:r>
            <a:r>
              <a:rPr kumimoji="0" lang="ko-KR" altLang="en-US" sz="3158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줄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B815B16B-20C5-F49F-4DF7-93D9ADB86B5C}"/>
              </a:ext>
            </a:extLst>
          </p:cNvPr>
          <p:cNvSpPr/>
          <p:nvPr/>
        </p:nvSpPr>
        <p:spPr>
          <a:xfrm>
            <a:off x="5384748" y="3668355"/>
            <a:ext cx="372771" cy="60155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F04A696C-6260-8E79-FAE3-D0554FD6BC1E}"/>
              </a:ext>
            </a:extLst>
          </p:cNvPr>
          <p:cNvSpPr txBox="1"/>
          <p:nvPr/>
        </p:nvSpPr>
        <p:spPr>
          <a:xfrm>
            <a:off x="935950" y="773013"/>
            <a:ext cx="4944290" cy="567612"/>
          </a:xfrm>
          <a:prstGeom prst="rect">
            <a:avLst/>
          </a:prstGeom>
        </p:spPr>
        <p:txBody>
          <a:bodyPr vert="horz" lIns="53483" tIns="26741" rIns="53483" bIns="26741" rtlCol="0" anchor="ctr">
            <a:noAutofit/>
          </a:bodyPr>
          <a:lstStyle>
            <a:defPPr>
              <a:defRPr lang="en-US"/>
            </a:defPPr>
            <a:lvl1pPr marL="0" algn="ctr" defTabSz="534829" rtl="0" eaLnBrk="1" latinLnBrk="0" hangingPunct="1">
              <a:spcBef>
                <a:spcPct val="0"/>
              </a:spcBef>
              <a:buNone/>
              <a:defRPr sz="25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924">
                <a:latin typeface="HY견고딕" panose="02030600000101010101" pitchFamily="18" charset="-127"/>
                <a:ea typeface="HY견고딕" panose="02030600000101010101" pitchFamily="18" charset="-127"/>
              </a:rPr>
              <a:t>모호한 대명사는 피하라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EA58C5-3DE8-85D3-10EF-0C70984B2F52}"/>
              </a:ext>
            </a:extLst>
          </p:cNvPr>
          <p:cNvGrpSpPr/>
          <p:nvPr/>
        </p:nvGrpSpPr>
        <p:grpSpPr>
          <a:xfrm>
            <a:off x="1426210" y="1463833"/>
            <a:ext cx="5669185" cy="2251477"/>
            <a:chOff x="1807210" y="1844834"/>
            <a:chExt cx="5669185" cy="2251477"/>
          </a:xfrm>
        </p:grpSpPr>
        <p:sp>
          <p:nvSpPr>
            <p:cNvPr id="17" name="내용 개체 틀 2">
              <a:extLst>
                <a:ext uri="{FF2B5EF4-FFF2-40B4-BE49-F238E27FC236}">
                  <a16:creationId xmlns:a16="http://schemas.microsoft.com/office/drawing/2014/main" id="{05F7CD23-4926-3664-A511-2139B4522B99}"/>
                </a:ext>
              </a:extLst>
            </p:cNvPr>
            <p:cNvSpPr txBox="1"/>
            <p:nvPr/>
          </p:nvSpPr>
          <p:spPr>
            <a:xfrm>
              <a:off x="1807210" y="1844834"/>
              <a:ext cx="5669185" cy="2251477"/>
            </a:xfrm>
            <a:prstGeom prst="rect">
              <a:avLst/>
            </a:prstGeom>
            <a:noFill/>
          </p:spPr>
          <p:txBody>
            <a:bodyPr vert="horz" lIns="53483" tIns="26741" rIns="53483" bIns="26741" rtlCol="0">
              <a:normAutofit/>
            </a:bodyPr>
            <a:lstStyle>
              <a:defPPr>
                <a:defRPr lang="en-US"/>
              </a:defPPr>
              <a:lvl1pPr marL="0" indent="0" algn="ctr" defTabSz="534829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72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67414" indent="0" algn="ctr" defTabSz="534829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38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34829" indent="0" algn="ctr" defTabSz="534829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02243" indent="0" algn="ctr" defTabSz="534829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17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69658" indent="0" algn="ctr" defTabSz="534829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17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37072" indent="0" algn="ctr" defTabSz="534829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17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604486" indent="0" algn="ctr" defTabSz="534829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17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871901" indent="0" algn="ctr" defTabSz="534829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17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139315" indent="0" algn="ctr" defTabSz="534829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17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583" algn="l"/>
              <a:r>
                <a:rPr lang="en-US" altLang="ko-KR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//1</a:t>
              </a:r>
              <a:r>
                <a:rPr lang="ko-KR" altLang="en-US" sz="2340" b="1" err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루수 </a:t>
              </a:r>
              <a:r>
                <a:rPr lang="en-US" altLang="ko-KR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= ‘</a:t>
              </a:r>
              <a:r>
                <a:rPr lang="ko-KR" altLang="en-US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누구</a:t>
              </a:r>
              <a:r>
                <a:rPr lang="en-US" altLang="ko-KR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’ ;</a:t>
              </a:r>
            </a:p>
            <a:p>
              <a:pPr marL="21583" algn="l"/>
              <a:r>
                <a:rPr lang="en-US" altLang="ko-KR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//2</a:t>
              </a:r>
              <a:r>
                <a:rPr lang="ko-KR" altLang="en-US" sz="2340" b="1" err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루수 </a:t>
              </a:r>
              <a:r>
                <a:rPr lang="en-US" altLang="ko-KR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= ‘</a:t>
              </a:r>
              <a:r>
                <a:rPr lang="ko-KR" altLang="en-US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뭐</a:t>
              </a:r>
              <a:r>
                <a:rPr lang="en-US" altLang="ko-KR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’ ;</a:t>
              </a:r>
              <a:endParaRPr lang="en-US" altLang="ko-KR" sz="2340" b="1">
                <a:latin typeface="나눔손글씨 성실체" panose="02000503000000000000" pitchFamily="2" charset="-127"/>
                <a:ea typeface="나눔손글씨 성실체" panose="02000503000000000000" pitchFamily="2" charset="-127"/>
              </a:endParaRPr>
            </a:p>
            <a:p>
              <a:pPr marL="21583" algn="l"/>
              <a:r>
                <a:rPr lang="en-US" altLang="ko-KR" sz="2340" b="1"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A: 1</a:t>
              </a:r>
              <a:r>
                <a:rPr lang="ko-KR" altLang="en-US" sz="2340" b="1" err="1"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루수 이름이 </a:t>
              </a:r>
              <a:r>
                <a:rPr lang="ko-KR" altLang="en-US" sz="2340" b="1" err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뭐</a:t>
              </a:r>
              <a:r>
                <a:rPr lang="ko-KR" altLang="en-US" sz="2340" b="1" err="1"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야</a:t>
              </a:r>
              <a:r>
                <a:rPr lang="en-US" altLang="ko-KR" sz="2340" b="1"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?</a:t>
              </a:r>
            </a:p>
            <a:p>
              <a:pPr marL="21583" algn="l"/>
              <a:r>
                <a:rPr lang="en-US" altLang="ko-KR" sz="2340" b="1"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B: 1</a:t>
              </a:r>
              <a:r>
                <a:rPr lang="ko-KR" altLang="en-US" sz="2340" b="1" err="1"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루수는 </a:t>
              </a:r>
              <a:r>
                <a:rPr lang="en-US" altLang="ko-KR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‘</a:t>
              </a:r>
              <a:r>
                <a:rPr lang="ko-KR" altLang="en-US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누구</a:t>
              </a:r>
              <a:r>
                <a:rPr lang="en-US" altLang="ko-KR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’</a:t>
              </a:r>
              <a:r>
                <a:rPr lang="ko-KR" altLang="en-US" sz="2340" b="1"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야</a:t>
              </a:r>
              <a:r>
                <a:rPr lang="en-US" altLang="ko-KR" sz="2340" b="1"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. 2</a:t>
              </a:r>
              <a:r>
                <a:rPr lang="ko-KR" altLang="en-US" sz="2340" b="1" err="1"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루수 이름이 </a:t>
              </a:r>
              <a:r>
                <a:rPr lang="en-US" altLang="ko-KR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‘</a:t>
              </a:r>
              <a:r>
                <a:rPr lang="ko-KR" altLang="en-US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뭐</a:t>
              </a:r>
              <a:r>
                <a:rPr lang="en-US" altLang="ko-KR" sz="2340" b="1">
                  <a:solidFill>
                    <a:srgbClr val="92D050"/>
                  </a:solidFill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’</a:t>
              </a:r>
              <a:r>
                <a:rPr lang="ko-KR" altLang="en-US" sz="2340" b="1"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야</a:t>
              </a:r>
              <a:r>
                <a:rPr lang="en-US" altLang="ko-KR" sz="2340" b="1">
                  <a:latin typeface="나눔손글씨 성실체" panose="02000503000000000000" pitchFamily="2" charset="-127"/>
                  <a:ea typeface="나눔손글씨 성실체" panose="02000503000000000000" pitchFamily="2" charset="-127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B04FEC-048D-AA0B-0167-E25B280180FD}"/>
                </a:ext>
              </a:extLst>
            </p:cNvPr>
            <p:cNvSpPr txBox="1"/>
            <p:nvPr/>
          </p:nvSpPr>
          <p:spPr>
            <a:xfrm>
              <a:off x="1813024" y="3639957"/>
              <a:ext cx="4937536" cy="306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6741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1638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성실체" panose="02000503000000000000" pitchFamily="2" charset="-127"/>
                  <a:ea typeface="나눔손글씨 성실체" panose="02000503000000000000" pitchFamily="2" charset="-127"/>
                  <a:cs typeface="+mn-cs"/>
                </a:rPr>
                <a:t>불분명한 대명사는 상황을 혼란스럽게</a:t>
              </a:r>
              <a:r>
                <a:rPr kumimoji="0" lang="en-US" altLang="ko-KR" sz="1638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성실체" panose="02000503000000000000" pitchFamily="2" charset="-127"/>
                  <a:ea typeface="나눔손글씨 성실체" panose="02000503000000000000" pitchFamily="2" charset="-127"/>
                  <a:cs typeface="+mn-cs"/>
                </a:rPr>
                <a:t> </a:t>
              </a:r>
              <a:r>
                <a:rPr kumimoji="0" lang="ko-KR" altLang="en-US" sz="1638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성실체" panose="02000503000000000000" pitchFamily="2" charset="-127"/>
                  <a:ea typeface="나눔손글씨 성실체" panose="02000503000000000000" pitchFamily="2" charset="-127"/>
                  <a:cs typeface="+mn-cs"/>
                </a:rPr>
                <a:t>만들 수 있다</a:t>
              </a:r>
              <a:r>
                <a:rPr kumimoji="0" lang="en-US" altLang="ko-KR" sz="1638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성실체" panose="02000503000000000000" pitchFamily="2" charset="-127"/>
                  <a:ea typeface="나눔손글씨 성실체" panose="02000503000000000000" pitchFamily="2" charset="-127"/>
                  <a:cs typeface="+mn-cs"/>
                </a:rPr>
                <a:t>!</a:t>
              </a:r>
              <a:endParaRPr kumimoji="0" lang="ko-KR" altLang="en-US" sz="1638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5B0C19A-2371-A185-032D-AAC118690515}"/>
              </a:ext>
            </a:extLst>
          </p:cNvPr>
          <p:cNvSpPr txBox="1"/>
          <p:nvPr/>
        </p:nvSpPr>
        <p:spPr>
          <a:xfrm>
            <a:off x="1114226" y="3838519"/>
            <a:ext cx="5669185" cy="874884"/>
          </a:xfrm>
          <a:prstGeom prst="rect">
            <a:avLst/>
          </a:prstGeom>
          <a:noFill/>
        </p:spPr>
        <p:txBody>
          <a:bodyPr vert="horz" lIns="53483" tIns="26741" rIns="53483" bIns="26741" rtlCol="0">
            <a:normAutofit fontScale="92500" lnSpcReduction="10000"/>
          </a:bodyPr>
          <a:lstStyle>
            <a:defPPr>
              <a:defRPr lang="en-US"/>
            </a:defPPr>
            <a:lvl1pPr marL="0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87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63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829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40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2243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9658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37072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4486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71901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39315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83"/>
            <a:r>
              <a:rPr lang="en-US" altLang="ko-KR" sz="2808">
                <a:solidFill>
                  <a:srgbClr val="92D050"/>
                </a:solidFill>
              </a:rPr>
              <a:t>// </a:t>
            </a:r>
            <a:r>
              <a:rPr lang="ko-KR" altLang="en-US" sz="2808">
                <a:solidFill>
                  <a:srgbClr val="92D050"/>
                </a:solidFill>
              </a:rPr>
              <a:t>데이터를 캐시에 넣어라</a:t>
            </a:r>
            <a:r>
              <a:rPr lang="en-US" altLang="ko-KR" sz="2808">
                <a:solidFill>
                  <a:srgbClr val="92D050"/>
                </a:solidFill>
              </a:rPr>
              <a:t>. </a:t>
            </a:r>
            <a:r>
              <a:rPr lang="ko-KR" altLang="en-US" sz="2808">
                <a:solidFill>
                  <a:srgbClr val="92D050"/>
                </a:solidFill>
              </a:rPr>
              <a:t>하지만 </a:t>
            </a:r>
            <a:endParaRPr lang="en-US" altLang="ko-KR" sz="2808">
              <a:solidFill>
                <a:srgbClr val="92D050"/>
              </a:solidFill>
            </a:endParaRPr>
          </a:p>
          <a:p>
            <a:pPr marL="21583"/>
            <a:r>
              <a:rPr lang="ko-KR" altLang="en-US" sz="2808" b="1">
                <a:solidFill>
                  <a:srgbClr val="92D050"/>
                </a:solidFill>
              </a:rPr>
              <a:t>그것</a:t>
            </a:r>
            <a:r>
              <a:rPr lang="ko-KR" altLang="en-US" sz="2808">
                <a:solidFill>
                  <a:srgbClr val="92D050"/>
                </a:solidFill>
              </a:rPr>
              <a:t>이 너무 큰지 먼저 확인하라</a:t>
            </a:r>
            <a:r>
              <a:rPr lang="en-US" altLang="ko-KR" sz="2808">
                <a:solidFill>
                  <a:srgbClr val="92D050"/>
                </a:solidFill>
              </a:rPr>
              <a:t>.</a:t>
            </a:r>
            <a:endParaRPr lang="ko-KR" altLang="en-US" sz="2808">
              <a:solidFill>
                <a:srgbClr val="92D050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989177A-3F16-C074-AC94-E0F2A039C7B9}"/>
              </a:ext>
            </a:extLst>
          </p:cNvPr>
          <p:cNvSpPr/>
          <p:nvPr/>
        </p:nvSpPr>
        <p:spPr>
          <a:xfrm>
            <a:off x="1952501" y="5319068"/>
            <a:ext cx="1449667" cy="7177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23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rPr>
              <a:t>데이터</a:t>
            </a:r>
            <a:r>
              <a:rPr kumimoji="0" lang="en-US" altLang="ko-KR" sz="23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rPr>
              <a:t>??</a:t>
            </a:r>
            <a:endParaRPr kumimoji="0" lang="ko-KR" altLang="en-US" sz="234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손글씨 암스테르담" panose="02000503000000000000" pitchFamily="2" charset="-127"/>
              <a:ea typeface="나눔손글씨 암스테르담" panose="02000503000000000000" pitchFamily="2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25649BF-D5DA-BAC7-CB80-21634B93E7D6}"/>
              </a:ext>
            </a:extLst>
          </p:cNvPr>
          <p:cNvSpPr/>
          <p:nvPr/>
        </p:nvSpPr>
        <p:spPr>
          <a:xfrm>
            <a:off x="4481208" y="5319066"/>
            <a:ext cx="1449667" cy="7177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2632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rPr>
              <a:t>캐시</a:t>
            </a:r>
            <a:r>
              <a:rPr kumimoji="0" lang="en-US" altLang="ko-KR" sz="2632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rPr>
              <a:t>??</a:t>
            </a:r>
            <a:endParaRPr kumimoji="0" lang="ko-KR" altLang="en-US" sz="2632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손글씨 암스테르담" panose="02000503000000000000" pitchFamily="2" charset="-127"/>
              <a:ea typeface="나눔손글씨 암스테르담" panose="02000503000000000000" pitchFamily="2" charset="-127"/>
              <a:cs typeface="+mn-cs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BE7150C4-1320-867D-CBA1-7685836788A0}"/>
              </a:ext>
            </a:extLst>
          </p:cNvPr>
          <p:cNvSpPr/>
          <p:nvPr/>
        </p:nvSpPr>
        <p:spPr>
          <a:xfrm>
            <a:off x="3796299" y="4921772"/>
            <a:ext cx="290778" cy="49964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0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41210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297555"/>
            <a:ext cx="2782908" cy="614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2631"/>
            <a:ext cx="662645" cy="644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2229" y="2386601"/>
            <a:ext cx="3218555" cy="3836871"/>
            <a:chOff x="1502229" y="2386601"/>
            <a:chExt cx="3218555" cy="38368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2229" y="2386601"/>
              <a:ext cx="3218555" cy="3836871"/>
              <a:chOff x="1502229" y="2386601"/>
              <a:chExt cx="3218555" cy="383687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2229" y="2386601"/>
                <a:ext cx="3218555" cy="383687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8478" y="4034879"/>
              <a:ext cx="2202570" cy="58970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39815" y="5201881"/>
              <a:ext cx="2406906" cy="24896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022343" y="2819568"/>
              <a:ext cx="2288924" cy="786583"/>
              <a:chOff x="2022343" y="2819568"/>
              <a:chExt cx="2288924" cy="78658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2343" y="2819568"/>
                <a:ext cx="2288924" cy="78658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994239" y="2382744"/>
            <a:ext cx="3196535" cy="3836871"/>
            <a:chOff x="5994239" y="2382744"/>
            <a:chExt cx="3196535" cy="38368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94239" y="2382744"/>
              <a:ext cx="3196535" cy="3836871"/>
              <a:chOff x="5994239" y="2382744"/>
              <a:chExt cx="3196535" cy="38368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94239" y="2382744"/>
                <a:ext cx="3196535" cy="383687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62442" y="3988900"/>
              <a:ext cx="2312949" cy="62301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83727" y="5086510"/>
              <a:ext cx="2381727" cy="43152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487447" y="2671065"/>
              <a:ext cx="2288924" cy="1203268"/>
              <a:chOff x="6487447" y="2671065"/>
              <a:chExt cx="2288924" cy="120326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7447" y="2671065"/>
                <a:ext cx="2288924" cy="12032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F04A696C-6260-8E79-FAE3-D0554FD6BC1E}"/>
              </a:ext>
            </a:extLst>
          </p:cNvPr>
          <p:cNvSpPr txBox="1"/>
          <p:nvPr/>
        </p:nvSpPr>
        <p:spPr>
          <a:xfrm>
            <a:off x="935950" y="773013"/>
            <a:ext cx="4944290" cy="567612"/>
          </a:xfrm>
          <a:prstGeom prst="rect">
            <a:avLst/>
          </a:prstGeom>
        </p:spPr>
        <p:txBody>
          <a:bodyPr vert="horz" lIns="53483" tIns="26741" rIns="53483" bIns="26741" rtlCol="0" anchor="ctr">
            <a:noAutofit/>
          </a:bodyPr>
          <a:lstStyle>
            <a:defPPr>
              <a:defRPr lang="en-US"/>
            </a:defPPr>
            <a:lvl1pPr marL="0" algn="ctr" defTabSz="534829" rtl="0" eaLnBrk="1" latinLnBrk="0" hangingPunct="1">
              <a:spcBef>
                <a:spcPct val="0"/>
              </a:spcBef>
              <a:buNone/>
              <a:defRPr sz="25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924">
                <a:latin typeface="HY견고딕" panose="02030600000101010101" pitchFamily="18" charset="-127"/>
                <a:ea typeface="HY견고딕" panose="02030600000101010101" pitchFamily="18" charset="-127"/>
              </a:rPr>
              <a:t>모호한 대명사는 피하라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5F7CD23-4926-3664-A511-2139B4522B99}"/>
              </a:ext>
            </a:extLst>
          </p:cNvPr>
          <p:cNvSpPr txBox="1"/>
          <p:nvPr/>
        </p:nvSpPr>
        <p:spPr>
          <a:xfrm>
            <a:off x="1247934" y="2132370"/>
            <a:ext cx="8646399" cy="4198573"/>
          </a:xfrm>
          <a:prstGeom prst="rect">
            <a:avLst/>
          </a:prstGeom>
          <a:noFill/>
        </p:spPr>
        <p:txBody>
          <a:bodyPr vert="horz" lIns="53483" tIns="26741" rIns="53483" bIns="26741" rtlCol="0">
            <a:normAutofit/>
          </a:bodyPr>
          <a:lstStyle>
            <a:defPPr>
              <a:defRPr lang="en-US"/>
            </a:defPPr>
            <a:lvl1pPr marL="0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87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63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829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40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2243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9658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37072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4486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71901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39315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83" algn="l"/>
            <a:r>
              <a:rPr lang="en-US" altLang="ko-KR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//1</a:t>
            </a:r>
            <a:r>
              <a:rPr lang="ko-KR" altLang="en-US" sz="2924" b="1" err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루수 </a:t>
            </a:r>
            <a:r>
              <a:rPr lang="en-US" altLang="ko-KR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= ‘</a:t>
            </a:r>
            <a:r>
              <a:rPr lang="ko-KR" altLang="en-US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누구</a:t>
            </a:r>
            <a:r>
              <a:rPr lang="en-US" altLang="ko-KR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’ ;</a:t>
            </a:r>
          </a:p>
          <a:p>
            <a:pPr marL="21583" algn="l"/>
            <a:r>
              <a:rPr lang="en-US" altLang="ko-KR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//2</a:t>
            </a:r>
            <a:r>
              <a:rPr lang="ko-KR" altLang="en-US" sz="2924" b="1" err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루수 </a:t>
            </a:r>
            <a:r>
              <a:rPr lang="en-US" altLang="ko-KR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= ‘</a:t>
            </a:r>
            <a:r>
              <a:rPr lang="ko-KR" altLang="en-US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뭐</a:t>
            </a:r>
            <a:r>
              <a:rPr lang="en-US" altLang="ko-KR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’ ;</a:t>
            </a:r>
            <a:endParaRPr lang="en-US" altLang="ko-KR" sz="2924" b="1">
              <a:latin typeface="나눔손글씨 성실체" panose="02000503000000000000" pitchFamily="2" charset="-127"/>
              <a:ea typeface="나눔손글씨 성실체" panose="02000503000000000000" pitchFamily="2" charset="-127"/>
            </a:endParaRPr>
          </a:p>
          <a:p>
            <a:pPr marL="21583" algn="l"/>
            <a:r>
              <a:rPr lang="en-US" altLang="ko-KR" sz="2924" b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A: 1</a:t>
            </a:r>
            <a:r>
              <a:rPr lang="ko-KR" altLang="en-US" sz="2924" b="1" err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루수 이름이 </a:t>
            </a:r>
            <a:r>
              <a:rPr lang="ko-KR" altLang="en-US" sz="2924" b="1" err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뭐</a:t>
            </a:r>
            <a:r>
              <a:rPr lang="ko-KR" altLang="en-US" sz="2924" b="1" err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야</a:t>
            </a:r>
            <a:r>
              <a:rPr lang="en-US" altLang="ko-KR" sz="2924" b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?</a:t>
            </a:r>
          </a:p>
          <a:p>
            <a:pPr marL="21583" algn="l"/>
            <a:r>
              <a:rPr lang="en-US" altLang="ko-KR" sz="2924" b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B: 1</a:t>
            </a:r>
            <a:r>
              <a:rPr lang="ko-KR" altLang="en-US" sz="2924" b="1" err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루수는 </a:t>
            </a:r>
            <a:r>
              <a:rPr lang="en-US" altLang="ko-KR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‘</a:t>
            </a:r>
            <a:r>
              <a:rPr lang="ko-KR" altLang="en-US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누구</a:t>
            </a:r>
            <a:r>
              <a:rPr lang="en-US" altLang="ko-KR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’</a:t>
            </a:r>
            <a:r>
              <a:rPr lang="ko-KR" altLang="en-US" sz="2924" b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야</a:t>
            </a:r>
            <a:r>
              <a:rPr lang="en-US" altLang="ko-KR" sz="2924" b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. 2</a:t>
            </a:r>
            <a:r>
              <a:rPr lang="ko-KR" altLang="en-US" sz="2924" b="1" err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루수 이름이 </a:t>
            </a:r>
            <a:r>
              <a:rPr lang="en-US" altLang="ko-KR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‘</a:t>
            </a:r>
            <a:r>
              <a:rPr lang="ko-KR" altLang="en-US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뭐</a:t>
            </a:r>
            <a:r>
              <a:rPr lang="en-US" altLang="ko-KR" sz="2924" b="1">
                <a:solidFill>
                  <a:srgbClr val="92D050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’</a:t>
            </a:r>
            <a:r>
              <a:rPr lang="ko-KR" altLang="en-US" sz="2924" b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야</a:t>
            </a:r>
            <a:r>
              <a:rPr lang="en-US" altLang="ko-KR" sz="2924" b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04FEC-048D-AA0B-0167-E25B280180FD}"/>
              </a:ext>
            </a:extLst>
          </p:cNvPr>
          <p:cNvSpPr txBox="1"/>
          <p:nvPr/>
        </p:nvSpPr>
        <p:spPr>
          <a:xfrm>
            <a:off x="1251809" y="4761945"/>
            <a:ext cx="6426042" cy="570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638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불분명한 대명사는 상황을 혼란스럽게</a:t>
            </a:r>
            <a:r>
              <a:rPr kumimoji="0" lang="en-US" altLang="ko-KR" sz="1638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 </a:t>
            </a:r>
            <a:r>
              <a:rPr kumimoji="0" lang="ko-KR" altLang="en-US" sz="1638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만들 수 있다</a:t>
            </a:r>
            <a:r>
              <a:rPr kumimoji="0" lang="en-US" altLang="ko-KR" sz="1638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!</a:t>
            </a:r>
            <a:endParaRPr kumimoji="0" lang="ko-KR" altLang="en-US" sz="1638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손글씨 성실체" panose="02000503000000000000" pitchFamily="2" charset="-127"/>
              <a:ea typeface="나눔손글씨 성실체" panose="020005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87512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F04A696C-6260-8E79-FAE3-D0554FD6BC1E}"/>
              </a:ext>
            </a:extLst>
          </p:cNvPr>
          <p:cNvSpPr txBox="1"/>
          <p:nvPr/>
        </p:nvSpPr>
        <p:spPr>
          <a:xfrm>
            <a:off x="935950" y="773013"/>
            <a:ext cx="4944290" cy="567612"/>
          </a:xfrm>
          <a:prstGeom prst="rect">
            <a:avLst/>
          </a:prstGeom>
        </p:spPr>
        <p:txBody>
          <a:bodyPr vert="horz" lIns="53483" tIns="26741" rIns="53483" bIns="26741" rtlCol="0" anchor="ctr">
            <a:noAutofit/>
          </a:bodyPr>
          <a:lstStyle>
            <a:defPPr>
              <a:defRPr lang="en-US"/>
            </a:defPPr>
            <a:lvl1pPr marL="0" algn="ctr" defTabSz="534829" rtl="0" eaLnBrk="1" latinLnBrk="0" hangingPunct="1">
              <a:spcBef>
                <a:spcPct val="0"/>
              </a:spcBef>
              <a:buNone/>
              <a:defRPr sz="25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924">
                <a:latin typeface="HY견고딕" panose="02030600000101010101" pitchFamily="18" charset="-127"/>
                <a:ea typeface="HY견고딕" panose="02030600000101010101" pitchFamily="18" charset="-127"/>
              </a:rPr>
              <a:t>모호한 대명사는 피하라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D526BC9-4303-C3A8-92E4-B9951EAFC9FF}"/>
              </a:ext>
            </a:extLst>
          </p:cNvPr>
          <p:cNvSpPr txBox="1"/>
          <p:nvPr/>
        </p:nvSpPr>
        <p:spPr>
          <a:xfrm>
            <a:off x="2585005" y="1597541"/>
            <a:ext cx="5669185" cy="874884"/>
          </a:xfrm>
          <a:prstGeom prst="rect">
            <a:avLst/>
          </a:prstGeom>
          <a:noFill/>
        </p:spPr>
        <p:txBody>
          <a:bodyPr vert="horz" lIns="53483" tIns="26741" rIns="53483" bIns="26741" rtlCol="0">
            <a:normAutofit fontScale="92500" lnSpcReduction="10000"/>
          </a:bodyPr>
          <a:lstStyle>
            <a:defPPr>
              <a:defRPr lang="en-US"/>
            </a:defPPr>
            <a:lvl1pPr marL="0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87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63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829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40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2243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9658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37072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4486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71901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39315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83"/>
            <a:r>
              <a:rPr lang="en-US" altLang="ko-KR" sz="2808">
                <a:solidFill>
                  <a:srgbClr val="92D050"/>
                </a:solidFill>
              </a:rPr>
              <a:t>// </a:t>
            </a:r>
            <a:r>
              <a:rPr lang="ko-KR" altLang="en-US" sz="2808">
                <a:solidFill>
                  <a:srgbClr val="92D050"/>
                </a:solidFill>
              </a:rPr>
              <a:t>데이터를 캐시에 넣어라</a:t>
            </a:r>
            <a:r>
              <a:rPr lang="en-US" altLang="ko-KR" sz="2808">
                <a:solidFill>
                  <a:srgbClr val="92D050"/>
                </a:solidFill>
              </a:rPr>
              <a:t>. </a:t>
            </a:r>
            <a:r>
              <a:rPr lang="ko-KR" altLang="en-US" sz="2808">
                <a:solidFill>
                  <a:srgbClr val="92D050"/>
                </a:solidFill>
              </a:rPr>
              <a:t>하지만 </a:t>
            </a:r>
            <a:endParaRPr lang="en-US" altLang="ko-KR" sz="2808">
              <a:solidFill>
                <a:srgbClr val="92D050"/>
              </a:solidFill>
            </a:endParaRPr>
          </a:p>
          <a:p>
            <a:pPr marL="21583"/>
            <a:r>
              <a:rPr lang="en-US" altLang="ko-KR" sz="2808">
                <a:solidFill>
                  <a:srgbClr val="92D050"/>
                </a:solidFill>
              </a:rPr>
              <a:t>//</a:t>
            </a:r>
            <a:r>
              <a:rPr lang="ko-KR" altLang="en-US" sz="2808" b="1">
                <a:solidFill>
                  <a:srgbClr val="92D050"/>
                </a:solidFill>
              </a:rPr>
              <a:t>그것</a:t>
            </a:r>
            <a:r>
              <a:rPr lang="ko-KR" altLang="en-US" sz="2808">
                <a:solidFill>
                  <a:srgbClr val="92D050"/>
                </a:solidFill>
              </a:rPr>
              <a:t>이 너무 큰지 먼저 확인하라</a:t>
            </a:r>
            <a:r>
              <a:rPr lang="en-US" altLang="ko-KR" sz="2808">
                <a:solidFill>
                  <a:srgbClr val="92D050"/>
                </a:solidFill>
              </a:rPr>
              <a:t>.</a:t>
            </a:r>
            <a:endParaRPr lang="ko-KR" altLang="en-US" sz="2808">
              <a:solidFill>
                <a:srgbClr val="92D05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EBE4B0-4A72-F0B9-A6D3-FB086F0268A0}"/>
              </a:ext>
            </a:extLst>
          </p:cNvPr>
          <p:cNvSpPr/>
          <p:nvPr/>
        </p:nvSpPr>
        <p:spPr>
          <a:xfrm>
            <a:off x="3423280" y="3131346"/>
            <a:ext cx="1449667" cy="7177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2632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rPr>
              <a:t>데이터</a:t>
            </a:r>
            <a:r>
              <a:rPr kumimoji="0" lang="en-US" altLang="ko-KR" sz="2632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rPr>
              <a:t>??</a:t>
            </a:r>
            <a:endParaRPr kumimoji="0" lang="ko-KR" altLang="en-US" sz="2632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손글씨 암스테르담" panose="02000503000000000000" pitchFamily="2" charset="-127"/>
              <a:ea typeface="나눔손글씨 암스테르담" panose="02000503000000000000" pitchFamily="2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2354F7-4F6D-BC1A-D142-92CE7E012B12}"/>
              </a:ext>
            </a:extLst>
          </p:cNvPr>
          <p:cNvSpPr/>
          <p:nvPr/>
        </p:nvSpPr>
        <p:spPr>
          <a:xfrm>
            <a:off x="5951987" y="3131346"/>
            <a:ext cx="1449667" cy="71779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2632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rPr>
              <a:t>캐시</a:t>
            </a:r>
            <a:r>
              <a:rPr kumimoji="0" lang="en-US" altLang="ko-KR" sz="2632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rPr>
              <a:t>??</a:t>
            </a:r>
            <a:endParaRPr kumimoji="0" lang="ko-KR" altLang="en-US" sz="2632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손글씨 암스테르담" panose="02000503000000000000" pitchFamily="2" charset="-127"/>
              <a:ea typeface="나눔손글씨 암스테르담" panose="02000503000000000000" pitchFamily="2" charset="-127"/>
              <a:cs typeface="+mn-cs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1B65ADD-781A-A02F-13E6-61852A276E36}"/>
              </a:ext>
            </a:extLst>
          </p:cNvPr>
          <p:cNvSpPr/>
          <p:nvPr/>
        </p:nvSpPr>
        <p:spPr>
          <a:xfrm>
            <a:off x="5267078" y="2533491"/>
            <a:ext cx="290778" cy="49964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0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DF01B47-E9E4-BAB3-0C99-FD2116355B80}"/>
              </a:ext>
            </a:extLst>
          </p:cNvPr>
          <p:cNvSpPr txBox="1"/>
          <p:nvPr/>
        </p:nvSpPr>
        <p:spPr>
          <a:xfrm>
            <a:off x="2205406" y="4797072"/>
            <a:ext cx="6414121" cy="336433"/>
          </a:xfrm>
          <a:prstGeom prst="rect">
            <a:avLst/>
          </a:prstGeom>
          <a:noFill/>
        </p:spPr>
        <p:txBody>
          <a:bodyPr vert="horz" lIns="53483" tIns="26741" rIns="53483" bIns="26741" rtlCol="0">
            <a:normAutofit/>
          </a:bodyPr>
          <a:lstStyle>
            <a:defPPr>
              <a:defRPr lang="en-US"/>
            </a:defPPr>
            <a:lvl1pPr marL="0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87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63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829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40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2243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9658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37072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4486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71901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39315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83"/>
            <a:r>
              <a:rPr lang="en-US" altLang="ko-KR" sz="1579">
                <a:solidFill>
                  <a:srgbClr val="92D050"/>
                </a:solidFill>
              </a:rPr>
              <a:t>//</a:t>
            </a:r>
            <a:r>
              <a:rPr lang="ko-KR" altLang="en-US" sz="1579">
                <a:solidFill>
                  <a:srgbClr val="92D050"/>
                </a:solidFill>
              </a:rPr>
              <a:t>데이터를 캐시에 넣어라</a:t>
            </a:r>
            <a:r>
              <a:rPr lang="en-US" altLang="ko-KR" sz="1579">
                <a:solidFill>
                  <a:srgbClr val="92D050"/>
                </a:solidFill>
              </a:rPr>
              <a:t>. </a:t>
            </a:r>
            <a:r>
              <a:rPr lang="ko-KR" altLang="en-US" sz="1579">
                <a:solidFill>
                  <a:srgbClr val="92D050"/>
                </a:solidFill>
              </a:rPr>
              <a:t>하지만 </a:t>
            </a:r>
            <a:r>
              <a:rPr lang="ko-KR" altLang="en-US" sz="1579" b="1">
                <a:solidFill>
                  <a:srgbClr val="92D050"/>
                </a:solidFill>
              </a:rPr>
              <a:t>데이터</a:t>
            </a:r>
            <a:r>
              <a:rPr lang="ko-KR" altLang="en-US" sz="1579">
                <a:solidFill>
                  <a:srgbClr val="92D050"/>
                </a:solidFill>
              </a:rPr>
              <a:t>가 너무 큰지 먼저 확인하라</a:t>
            </a:r>
            <a:r>
              <a:rPr lang="en-US" altLang="ko-KR" sz="1579">
                <a:solidFill>
                  <a:srgbClr val="92D050"/>
                </a:solidFill>
              </a:rPr>
              <a:t>.</a:t>
            </a:r>
            <a:endParaRPr lang="ko-KR" altLang="en-US" sz="1579">
              <a:solidFill>
                <a:srgbClr val="92D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EE024-FE0C-2730-16E5-A5D51FB1FD0D}"/>
              </a:ext>
            </a:extLst>
          </p:cNvPr>
          <p:cNvSpPr txBox="1"/>
          <p:nvPr/>
        </p:nvSpPr>
        <p:spPr>
          <a:xfrm>
            <a:off x="1185537" y="3950811"/>
            <a:ext cx="8468122" cy="72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216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방법 </a:t>
            </a:r>
            <a:r>
              <a:rPr kumimoji="0" lang="en-US" altLang="ko-KR" sz="216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1:</a:t>
            </a:r>
          </a:p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216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혼동의 여지가 조금이라도 있으면</a:t>
            </a:r>
            <a:r>
              <a:rPr lang="en-US" altLang="ko-KR" sz="2164" b="1"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 </a:t>
            </a:r>
            <a:r>
              <a:rPr kumimoji="0" lang="ko-KR" altLang="en-US" sz="216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대명사를 원래 명사로 대체한다</a:t>
            </a:r>
            <a:r>
              <a:rPr kumimoji="0" lang="en-US" altLang="ko-KR" sz="2164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.</a:t>
            </a:r>
            <a:endParaRPr kumimoji="0" lang="ko-KR" altLang="en-US" sz="2164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손글씨 성실체" panose="02000503000000000000" pitchFamily="2" charset="-127"/>
              <a:ea typeface="나눔손글씨 성실체" panose="02000503000000000000" pitchFamily="2" charset="-127"/>
              <a:cs typeface="+mn-cs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D43EF4F-1E98-66BF-66CC-A21584918144}"/>
              </a:ext>
            </a:extLst>
          </p:cNvPr>
          <p:cNvSpPr txBox="1"/>
          <p:nvPr/>
        </p:nvSpPr>
        <p:spPr>
          <a:xfrm>
            <a:off x="2362020" y="6088860"/>
            <a:ext cx="6100890" cy="370468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53483" tIns="26741" rIns="53483" bIns="26741" rtlCol="0" anchor="t">
            <a:normAutofit/>
          </a:bodyPr>
          <a:lstStyle>
            <a:defPPr>
              <a:defRPr lang="en-US"/>
            </a:defPPr>
            <a:lvl1pPr marL="200561" indent="-178978" algn="l" defTabSz="267414" rtl="0" eaLnBrk="1" latinLnBrk="1" hangingPunct="1">
              <a:spcBef>
                <a:spcPct val="20000"/>
              </a:spcBef>
              <a:spcAft>
                <a:spcPts val="351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38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21125" indent="-157922" algn="l" defTabSz="267414" rtl="0" eaLnBrk="1" latinLnBrk="1" hangingPunct="1">
              <a:spcBef>
                <a:spcPct val="20000"/>
              </a:spcBef>
              <a:spcAft>
                <a:spcPts val="351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4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600103" indent="-126338" algn="l" defTabSz="267414" rtl="0" eaLnBrk="1" latinLnBrk="1" hangingPunct="1">
              <a:spcBef>
                <a:spcPct val="20000"/>
              </a:spcBef>
              <a:spcAft>
                <a:spcPts val="351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17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810666" indent="-126338" algn="l" defTabSz="267414" rtl="0" eaLnBrk="1" latinLnBrk="1" hangingPunct="1">
              <a:spcBef>
                <a:spcPct val="20000"/>
              </a:spcBef>
              <a:spcAft>
                <a:spcPts val="351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053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979116" indent="-126338" algn="l" defTabSz="267414" rtl="0" eaLnBrk="1" latinLnBrk="1" hangingPunct="1">
              <a:spcBef>
                <a:spcPct val="20000"/>
              </a:spcBef>
              <a:spcAft>
                <a:spcPts val="351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053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1178331" indent="-133707" algn="l" defTabSz="267414" rtl="0" eaLnBrk="1" latinLnBrk="1" hangingPunct="1">
              <a:spcBef>
                <a:spcPct val="20000"/>
              </a:spcBef>
              <a:spcAft>
                <a:spcPts val="351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81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1404803" indent="-133707" algn="l" defTabSz="267414" rtl="0" eaLnBrk="1" latinLnBrk="1" hangingPunct="1">
              <a:spcBef>
                <a:spcPct val="20000"/>
              </a:spcBef>
              <a:spcAft>
                <a:spcPts val="351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81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1631274" indent="-133707" algn="l" defTabSz="267414" rtl="0" eaLnBrk="1" latinLnBrk="1" hangingPunct="1">
              <a:spcBef>
                <a:spcPct val="20000"/>
              </a:spcBef>
              <a:spcAft>
                <a:spcPts val="351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81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1816803" indent="-133707" algn="l" defTabSz="267414" rtl="0" eaLnBrk="1" latinLnBrk="1" hangingPunct="1">
              <a:spcBef>
                <a:spcPct val="20000"/>
              </a:spcBef>
              <a:spcAft>
                <a:spcPts val="351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81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1583" indent="0" algn="ctr">
              <a:buFont typeface="Wingdings 2" charset="2"/>
              <a:buNone/>
            </a:pPr>
            <a:r>
              <a:rPr lang="en-US" altLang="ko-KR" sz="1755">
                <a:solidFill>
                  <a:srgbClr val="92D050"/>
                </a:solidFill>
                <a:effectLst/>
                <a:latin typeface="+mn-ea"/>
                <a:ea typeface="+mn-ea"/>
              </a:rPr>
              <a:t>// </a:t>
            </a:r>
            <a:r>
              <a:rPr lang="ko-KR" altLang="en-US" sz="1755">
                <a:solidFill>
                  <a:srgbClr val="92D050"/>
                </a:solidFill>
                <a:effectLst/>
                <a:latin typeface="+mn-ea"/>
                <a:ea typeface="+mn-ea"/>
              </a:rPr>
              <a:t>데이터가 충분히 작으면</a:t>
            </a:r>
            <a:r>
              <a:rPr lang="en-US" altLang="ko-KR" sz="1755">
                <a:solidFill>
                  <a:srgbClr val="92D05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755">
                <a:solidFill>
                  <a:srgbClr val="92D050"/>
                </a:solidFill>
                <a:effectLst/>
                <a:latin typeface="+mn-ea"/>
                <a:ea typeface="+mn-ea"/>
              </a:rPr>
              <a:t>이를 캐시에 넣어라</a:t>
            </a:r>
            <a:r>
              <a:rPr lang="en-US" altLang="ko-KR" sz="1755">
                <a:solidFill>
                  <a:srgbClr val="92D050"/>
                </a:solidFill>
                <a:effectLst/>
                <a:latin typeface="+mn-ea"/>
                <a:ea typeface="+mn-ea"/>
              </a:rPr>
              <a:t>. </a:t>
            </a:r>
            <a:endParaRPr lang="ko-KR" altLang="en-US" sz="1755">
              <a:solidFill>
                <a:srgbClr val="92D05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E1769-F671-2A82-0586-FAEE3DDAA0F4}"/>
              </a:ext>
            </a:extLst>
          </p:cNvPr>
          <p:cNvSpPr txBox="1"/>
          <p:nvPr/>
        </p:nvSpPr>
        <p:spPr>
          <a:xfrm>
            <a:off x="3690120" y="5282509"/>
            <a:ext cx="3458956" cy="774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234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방법 </a:t>
            </a:r>
            <a:r>
              <a:rPr kumimoji="0" lang="en-US" altLang="ko-KR" sz="234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2:</a:t>
            </a:r>
          </a:p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234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 명확하게 문장을 재구성</a:t>
            </a:r>
            <a:r>
              <a:rPr kumimoji="0" lang="en-US" altLang="ko-KR" sz="234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성실체" panose="02000503000000000000" pitchFamily="2" charset="-127"/>
                <a:ea typeface="나눔손글씨 성실체" panose="02000503000000000000" pitchFamily="2" charset="-127"/>
                <a:cs typeface="+mn-cs"/>
              </a:rPr>
              <a:t>!</a:t>
            </a:r>
            <a:endParaRPr kumimoji="0" lang="ko-KR" altLang="en-US" sz="234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손글씨 성실체" panose="02000503000000000000" pitchFamily="2" charset="-127"/>
              <a:ea typeface="나눔손글씨 성실체" panose="020005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46039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07875A88-7BC8-BC96-3174-8091773132B3}"/>
              </a:ext>
            </a:extLst>
          </p:cNvPr>
          <p:cNvSpPr txBox="1"/>
          <p:nvPr/>
        </p:nvSpPr>
        <p:spPr>
          <a:xfrm>
            <a:off x="980519" y="765262"/>
            <a:ext cx="4947166" cy="567612"/>
          </a:xfrm>
          <a:prstGeom prst="rect">
            <a:avLst/>
          </a:prstGeom>
        </p:spPr>
        <p:txBody>
          <a:bodyPr vert="horz" lIns="53483" tIns="26741" rIns="53483" bIns="26741" rtlCol="0" anchor="ctr">
            <a:noAutofit/>
          </a:bodyPr>
          <a:lstStyle>
            <a:defPPr>
              <a:defRPr lang="en-US"/>
            </a:defPPr>
            <a:lvl1pPr marL="0" algn="ctr" defTabSz="534829" rtl="0" eaLnBrk="1" latinLnBrk="0" hangingPunct="1">
              <a:spcBef>
                <a:spcPct val="0"/>
              </a:spcBef>
              <a:buNone/>
              <a:defRPr sz="25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924">
                <a:latin typeface="HY견고딕" panose="02030600000101010101" pitchFamily="18" charset="-127"/>
                <a:ea typeface="HY견고딕" panose="02030600000101010101" pitchFamily="18" charset="-127"/>
              </a:rPr>
              <a:t>엉터리 문장을 다듬어라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C2DF7E6-431D-DD41-CCB7-CC6A8B884C6B}"/>
              </a:ext>
            </a:extLst>
          </p:cNvPr>
          <p:cNvSpPr txBox="1"/>
          <p:nvPr/>
        </p:nvSpPr>
        <p:spPr>
          <a:xfrm>
            <a:off x="1298034" y="2334402"/>
            <a:ext cx="9131127" cy="328728"/>
          </a:xfrm>
          <a:prstGeom prst="rect">
            <a:avLst/>
          </a:prstGeom>
          <a:noFill/>
        </p:spPr>
        <p:txBody>
          <a:bodyPr vert="horz" lIns="53483" tIns="26741" rIns="53483" bIns="26741" rtlCol="0">
            <a:noAutofit/>
          </a:bodyPr>
          <a:lstStyle>
            <a:defPPr>
              <a:defRPr lang="en-US"/>
            </a:defPPr>
            <a:lvl1pPr marL="0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87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63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829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40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2243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9658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37072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4486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71901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39315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83"/>
            <a:r>
              <a:rPr lang="en-US" altLang="ko-KR" sz="2340" b="1">
                <a:solidFill>
                  <a:srgbClr val="92D050"/>
                </a:solidFill>
              </a:rPr>
              <a:t># </a:t>
            </a:r>
            <a:r>
              <a:rPr lang="ko-KR" altLang="en-US" sz="2340" b="1">
                <a:solidFill>
                  <a:srgbClr val="92D050"/>
                </a:solidFill>
              </a:rPr>
              <a:t>이 </a:t>
            </a:r>
            <a:r>
              <a:rPr lang="en-US" altLang="ko-KR" sz="2340" b="1">
                <a:solidFill>
                  <a:srgbClr val="92D050"/>
                </a:solidFill>
              </a:rPr>
              <a:t>URL</a:t>
            </a:r>
            <a:r>
              <a:rPr lang="ko-KR" altLang="en-US" sz="2340" b="1">
                <a:solidFill>
                  <a:srgbClr val="92D050"/>
                </a:solidFill>
              </a:rPr>
              <a:t>을 전에 이미 방문했는지에 따라서 다른 우선순위를 부여한다</a:t>
            </a:r>
            <a:r>
              <a:rPr lang="en-US" altLang="ko-KR" sz="2340" b="1">
                <a:solidFill>
                  <a:srgbClr val="92D050"/>
                </a:solidFill>
              </a:rPr>
              <a:t>. </a:t>
            </a:r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E56168CD-233D-F8A8-C8E2-86429B37BDD0}"/>
              </a:ext>
            </a:extLst>
          </p:cNvPr>
          <p:cNvSpPr txBox="1"/>
          <p:nvPr/>
        </p:nvSpPr>
        <p:spPr>
          <a:xfrm>
            <a:off x="1298034" y="4271685"/>
            <a:ext cx="8512691" cy="328728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200561" indent="-200561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8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4548" indent="-167134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6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8536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5950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3365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0779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38194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5608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73022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83" indent="0">
              <a:buFont typeface="Arial" pitchFamily="34" charset="0"/>
              <a:buNone/>
            </a:pPr>
            <a:r>
              <a:rPr lang="en-US" altLang="ko-KR" sz="2340" b="1">
                <a:solidFill>
                  <a:srgbClr val="92D050"/>
                </a:solidFill>
              </a:rPr>
              <a:t># </a:t>
            </a:r>
            <a:r>
              <a:rPr lang="ko-KR" altLang="en-US" sz="2340" b="1">
                <a:solidFill>
                  <a:srgbClr val="92D050"/>
                </a:solidFill>
              </a:rPr>
              <a:t>전에 방문하지 않은 </a:t>
            </a:r>
            <a:r>
              <a:rPr lang="en-US" altLang="ko-KR" sz="2340" b="1">
                <a:solidFill>
                  <a:srgbClr val="92D050"/>
                </a:solidFill>
              </a:rPr>
              <a:t>URL</a:t>
            </a:r>
            <a:r>
              <a:rPr lang="ko-KR" altLang="en-US" sz="2340" b="1">
                <a:solidFill>
                  <a:srgbClr val="92D050"/>
                </a:solidFill>
              </a:rPr>
              <a:t>에 높은 우선순위를 부여하라</a:t>
            </a:r>
            <a:r>
              <a:rPr lang="en-US" altLang="ko-KR" sz="2340" b="1">
                <a:solidFill>
                  <a:srgbClr val="92D050"/>
                </a:solidFill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82D79-4684-38DB-B359-C6954A41DEEE}"/>
              </a:ext>
            </a:extLst>
          </p:cNvPr>
          <p:cNvSpPr txBox="1"/>
          <p:nvPr/>
        </p:nvSpPr>
        <p:spPr>
          <a:xfrm>
            <a:off x="1229465" y="1811171"/>
            <a:ext cx="1825675" cy="41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234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rPr>
              <a:t>ex) </a:t>
            </a:r>
            <a:r>
              <a:rPr kumimoji="0" lang="ko-KR" altLang="en-US" sz="234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rPr>
              <a:t>웹크롤러</a:t>
            </a:r>
            <a:endParaRPr kumimoji="0" lang="ko-KR" altLang="en-US" sz="234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손글씨 암스테르담" panose="02000503000000000000" pitchFamily="2" charset="-127"/>
              <a:ea typeface="나눔손글씨 암스테르담" panose="02000503000000000000" pitchFamily="2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37FDA-E906-9AB5-9EDA-B2FBF8657043}"/>
              </a:ext>
            </a:extLst>
          </p:cNvPr>
          <p:cNvSpPr txBox="1"/>
          <p:nvPr/>
        </p:nvSpPr>
        <p:spPr>
          <a:xfrm>
            <a:off x="1314037" y="4849404"/>
            <a:ext cx="4346854" cy="41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234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더 간단하고</a:t>
            </a:r>
            <a:r>
              <a:rPr kumimoji="0" lang="en-US" altLang="ko-KR" sz="234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kumimoji="0" lang="ko-KR" altLang="en-US" sz="234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짧고</a:t>
            </a:r>
            <a:r>
              <a:rPr kumimoji="0" lang="en-US" altLang="ko-KR" sz="234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kumimoji="0" lang="ko-KR" altLang="en-US" sz="234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직접적이다</a:t>
            </a:r>
            <a:r>
              <a:rPr kumimoji="0" lang="en-US" altLang="ko-KR" sz="234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671A48-1DBF-8B69-B1C8-8241727A3AFC}"/>
              </a:ext>
            </a:extLst>
          </p:cNvPr>
          <p:cNvSpPr txBox="1"/>
          <p:nvPr/>
        </p:nvSpPr>
        <p:spPr>
          <a:xfrm>
            <a:off x="1298034" y="2904713"/>
            <a:ext cx="8601829" cy="594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75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아직 방문하지 않은 </a:t>
            </a:r>
            <a:r>
              <a:rPr kumimoji="0" lang="en-US" altLang="ko-KR" sz="175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kumimoji="0" lang="ko-KR" altLang="en-US" sz="175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에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0" lang="ko-KR" altLang="en-US" sz="175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높은 우선순위가 </a:t>
            </a:r>
            <a:endParaRPr kumimoji="0" lang="en-US" altLang="ko-KR" sz="1755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75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부여된다는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0" lang="ko-KR" altLang="en-US" sz="175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사실까지 설명하고 있다</a:t>
            </a:r>
            <a:r>
              <a:rPr kumimoji="0" lang="en-US" altLang="ko-KR" sz="175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kumimoji="0" lang="ko-KR" altLang="en-US" sz="1755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E66CA15-599F-E647-A68F-2339302C45B9}"/>
              </a:ext>
            </a:extLst>
          </p:cNvPr>
          <p:cNvSpPr/>
          <p:nvPr/>
        </p:nvSpPr>
        <p:spPr>
          <a:xfrm>
            <a:off x="5515501" y="3564437"/>
            <a:ext cx="290778" cy="49964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0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7917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E6BD5803-1567-64D1-E0C7-97C73F689742}"/>
              </a:ext>
            </a:extLst>
          </p:cNvPr>
          <p:cNvSpPr txBox="1"/>
          <p:nvPr/>
        </p:nvSpPr>
        <p:spPr>
          <a:xfrm>
            <a:off x="802243" y="792175"/>
            <a:ext cx="6945308" cy="567612"/>
          </a:xfrm>
          <a:prstGeom prst="rect">
            <a:avLst/>
          </a:prstGeom>
        </p:spPr>
        <p:txBody>
          <a:bodyPr vert="horz" lIns="53483" tIns="26741" rIns="53483" bIns="26741" rtlCol="0" anchor="ctr">
            <a:normAutofit/>
          </a:bodyPr>
          <a:lstStyle>
            <a:defPPr>
              <a:defRPr lang="en-US"/>
            </a:defPPr>
            <a:lvl1pPr marL="0" algn="ctr" defTabSz="534829" rtl="0" eaLnBrk="1" latinLnBrk="0" hangingPunct="1">
              <a:spcBef>
                <a:spcPct val="0"/>
              </a:spcBef>
              <a:buNone/>
              <a:defRPr sz="25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sz="2924">
                <a:latin typeface="HY견고딕" panose="02030600000101010101" pitchFamily="18" charset="-127"/>
                <a:ea typeface="HY견고딕" panose="02030600000101010101" pitchFamily="18" charset="-127"/>
              </a:rPr>
              <a:t>함수의 동작을 명확하게 설명하라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AD07AB-CF6F-AA93-1F46-A81729808980}"/>
              </a:ext>
            </a:extLst>
          </p:cNvPr>
          <p:cNvGrpSpPr/>
          <p:nvPr/>
        </p:nvGrpSpPr>
        <p:grpSpPr>
          <a:xfrm>
            <a:off x="1176018" y="2304914"/>
            <a:ext cx="8941160" cy="1757755"/>
            <a:chOff x="1219413" y="864041"/>
            <a:chExt cx="8550372" cy="1701064"/>
          </a:xfrm>
          <a:noFill/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4B2217-7E49-9DED-D2BD-5246D94F5AF6}"/>
                </a:ext>
              </a:extLst>
            </p:cNvPr>
            <p:cNvSpPr txBox="1"/>
            <p:nvPr/>
          </p:nvSpPr>
          <p:spPr>
            <a:xfrm>
              <a:off x="1219413" y="864041"/>
              <a:ext cx="1762020" cy="4006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6741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34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Corner case</a:t>
              </a:r>
              <a:endParaRPr kumimoji="0" lang="ko-KR" altLang="en-US" sz="234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01A57C-F305-A19E-BAA9-5BDCED272793}"/>
                </a:ext>
              </a:extLst>
            </p:cNvPr>
            <p:cNvSpPr txBox="1"/>
            <p:nvPr/>
          </p:nvSpPr>
          <p:spPr>
            <a:xfrm>
              <a:off x="1219413" y="1206257"/>
              <a:ext cx="8550372" cy="135884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6741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• “ ”(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빈 파일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)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은 줄 수가 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0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인가 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1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인가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?</a:t>
              </a:r>
            </a:p>
            <a:p>
              <a:pPr marL="0" marR="0" lvl="0" indent="0" algn="l" defTabSz="26741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• “hello”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는 줄 수가 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0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인가 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1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인가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?</a:t>
              </a:r>
            </a:p>
            <a:p>
              <a:pPr marL="0" marR="0" lvl="0" indent="0" algn="l" defTabSz="26741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• “hello \n”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은 줄 수가 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1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인가 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2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인가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?</a:t>
              </a:r>
            </a:p>
            <a:p>
              <a:pPr marL="0" marR="0" lvl="0" indent="0" algn="l" defTabSz="26741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• “hello \n world”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는 줄 수가 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1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인가 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2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인가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?</a:t>
              </a:r>
            </a:p>
            <a:p>
              <a:pPr marL="0" marR="0" lvl="0" indent="0" algn="l" defTabSz="26741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• “hello \n\r cruel \n world \r”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은 줄 수가 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2, 3, 4 </a:t>
              </a:r>
              <a:r>
                <a:rPr kumimoji="0" lang="ko-KR" altLang="en-US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중 어느 것인가</a:t>
              </a:r>
              <a:r>
                <a:rPr kumimoji="0" lang="en-US" altLang="ko-KR" sz="1755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  <a:cs typeface="+mn-cs"/>
                </a:rPr>
                <a:t>?</a:t>
              </a:r>
              <a:endParaRPr kumimoji="0" lang="ko-KR" altLang="en-US" sz="1755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손글씨 암스테르담" panose="02000503000000000000" pitchFamily="2" charset="-127"/>
                <a:ea typeface="나눔손글씨 암스테르담" panose="02000503000000000000" pitchFamily="2" charset="-127"/>
                <a:cs typeface="+mn-cs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83C7DB75-9140-EEB1-366A-28C8ACFB6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3013"/>
            <a:ext cx="10696575" cy="26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3483" tIns="26741" rIns="53483" bIns="26741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025" name="_x299447440">
            <a:extLst>
              <a:ext uri="{FF2B5EF4-FFF2-40B4-BE49-F238E27FC236}">
                <a16:creationId xmlns:a16="http://schemas.microsoft.com/office/drawing/2014/main" id="{658D9987-F258-65CB-1A76-376E96454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2744" y="1827569"/>
            <a:ext cx="4232594" cy="56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056A55-A94C-EDED-4CE4-5BCA17DEE9DC}"/>
              </a:ext>
            </a:extLst>
          </p:cNvPr>
          <p:cNvSpPr txBox="1"/>
          <p:nvPr/>
        </p:nvSpPr>
        <p:spPr>
          <a:xfrm>
            <a:off x="1176019" y="4046996"/>
            <a:ext cx="7921884" cy="27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/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이 주석은 그다지 명확하지 않다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. ‘</a:t>
            </a:r>
            <a:r>
              <a:rPr lang="ko-KR" altLang="en-US" sz="1462" err="1">
                <a:latin typeface="HY견고딕" panose="02030600000101010101" pitchFamily="18" charset="-127"/>
                <a:ea typeface="HY견고딕" panose="02030600000101010101" pitchFamily="18" charset="-127"/>
              </a:rPr>
              <a:t>줄’을 정의하는 방법은 여러 가지이기 때문이다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62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내용 개체 틀 3">
            <a:extLst>
              <a:ext uri="{FF2B5EF4-FFF2-40B4-BE49-F238E27FC236}">
                <a16:creationId xmlns:a16="http://schemas.microsoft.com/office/drawing/2014/main" id="{1025A3D1-1FDD-8012-433A-14A4A340203D}"/>
              </a:ext>
            </a:extLst>
          </p:cNvPr>
          <p:cNvSpPr txBox="1"/>
          <p:nvPr/>
        </p:nvSpPr>
        <p:spPr>
          <a:xfrm>
            <a:off x="1176019" y="1508403"/>
            <a:ext cx="8512691" cy="328728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200561" indent="-200561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8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4548" indent="-167134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6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8536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5950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3365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0779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38194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5608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73022" indent="-133707" algn="l" defTabSz="534829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1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83" indent="0">
              <a:buFont typeface="Arial" pitchFamily="34" charset="0"/>
              <a:buNone/>
            </a:pPr>
            <a:r>
              <a:rPr lang="en-US" altLang="ko-KR" sz="1462" b="1">
                <a:solidFill>
                  <a:srgbClr val="92D050"/>
                </a:solidFill>
              </a:rPr>
              <a:t>// </a:t>
            </a:r>
            <a:r>
              <a:rPr lang="ko-KR" altLang="en-US" sz="1462" b="1">
                <a:solidFill>
                  <a:srgbClr val="92D050"/>
                </a:solidFill>
              </a:rPr>
              <a:t>이 파일에 담긴 줄 수를 반환한다</a:t>
            </a:r>
            <a:r>
              <a:rPr lang="en-US" altLang="ko-KR" sz="1462" b="1">
                <a:solidFill>
                  <a:srgbClr val="92D050"/>
                </a:solidFill>
              </a:rPr>
              <a:t>.</a:t>
            </a: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5218764A-ED19-9F57-0F80-76301FFBD451}"/>
              </a:ext>
            </a:extLst>
          </p:cNvPr>
          <p:cNvSpPr/>
          <p:nvPr/>
        </p:nvSpPr>
        <p:spPr>
          <a:xfrm>
            <a:off x="5286975" y="4449961"/>
            <a:ext cx="290778" cy="3698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0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1D44380-3BF3-81B2-8DC7-19937AC9F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503" y="4630055"/>
            <a:ext cx="10696575" cy="26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3483" tIns="26741" rIns="53483" bIns="26741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690F38A-3DA8-DEC7-9B05-B7EEEA9AE73B}"/>
              </a:ext>
            </a:extLst>
          </p:cNvPr>
          <p:cNvSpPr txBox="1"/>
          <p:nvPr/>
        </p:nvSpPr>
        <p:spPr>
          <a:xfrm>
            <a:off x="1212793" y="4893408"/>
            <a:ext cx="4937738" cy="858082"/>
          </a:xfrm>
          <a:prstGeom prst="rect">
            <a:avLst/>
          </a:prstGeom>
          <a:noFill/>
        </p:spPr>
        <p:txBody>
          <a:bodyPr vert="horz" lIns="53483" tIns="26741" rIns="53483" bIns="26741" rtlCol="0">
            <a:normAutofit/>
          </a:bodyPr>
          <a:lstStyle>
            <a:defPPr>
              <a:defRPr lang="en-US"/>
            </a:defPPr>
            <a:lvl1pPr marL="0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87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63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829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40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2243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9658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37072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4486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71901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39315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83" algn="l"/>
            <a:r>
              <a:rPr lang="en-US" altLang="ko-KR" sz="1462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 </a:t>
            </a:r>
            <a:r>
              <a:rPr lang="ko-KR" altLang="en-US" sz="1462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파일에 담긴 개행문자</a:t>
            </a:r>
            <a:r>
              <a:rPr lang="en-US" altLang="ko-KR" sz="1462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(‘\n’)</a:t>
            </a:r>
            <a:r>
              <a:rPr lang="ko-KR" altLang="en-US" sz="1462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개수를 센다</a:t>
            </a:r>
            <a:r>
              <a:rPr lang="en-US" altLang="ko-KR" sz="1462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1583" algn="l"/>
            <a:r>
              <a:rPr lang="en-US" altLang="ko-KR" sz="1462">
                <a:solidFill>
                  <a:schemeClr val="tx1"/>
                </a:solidFill>
              </a:rPr>
              <a:t>int CountLines(string filename) { ... 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F5F1D0-5B8B-B38B-9FD3-793EA3CF6CA6}"/>
              </a:ext>
            </a:extLst>
          </p:cNvPr>
          <p:cNvSpPr txBox="1"/>
          <p:nvPr/>
        </p:nvSpPr>
        <p:spPr>
          <a:xfrm>
            <a:off x="1251595" y="5546226"/>
            <a:ext cx="4720659" cy="72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4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더 많은 정보를 담는다</a:t>
            </a:r>
            <a:r>
              <a:rPr kumimoji="0" lang="en-US" altLang="ko-KR" sz="14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R="0" lvl="0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ko-KR" sz="14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kumimoji="0" lang="ko-KR" altLang="en-US" sz="1462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개행문자가 없으면 </a:t>
            </a:r>
            <a:r>
              <a:rPr kumimoji="0" lang="en-US" altLang="ko-KR" sz="14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kumimoji="0" lang="ko-KR" altLang="en-US" sz="14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이 반환될 것이다</a:t>
            </a:r>
            <a:r>
              <a:rPr kumimoji="0" lang="en-US" altLang="ko-KR" sz="14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R="0" lvl="0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ko-KR" sz="14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kumimoji="0" lang="ko-KR" altLang="en-US" sz="1462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캐리지 반환문자</a:t>
            </a:r>
            <a:r>
              <a:rPr kumimoji="0" lang="en-US" altLang="ko-KR" sz="14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(\r)</a:t>
            </a:r>
            <a:r>
              <a:rPr kumimoji="0" lang="ko-KR" altLang="en-US" sz="14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는 무시될 것이다</a:t>
            </a:r>
            <a:r>
              <a:rPr kumimoji="0" lang="en-US" altLang="ko-KR" sz="14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kumimoji="0" lang="ko-KR" altLang="en-US" sz="1462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713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C9792A4F-57BA-43FA-1CFA-5A30717B576B}"/>
              </a:ext>
            </a:extLst>
          </p:cNvPr>
          <p:cNvSpPr txBox="1"/>
          <p:nvPr/>
        </p:nvSpPr>
        <p:spPr>
          <a:xfrm>
            <a:off x="980519" y="706160"/>
            <a:ext cx="8646399" cy="567612"/>
          </a:xfrm>
          <a:prstGeom prst="rect">
            <a:avLst/>
          </a:prstGeom>
        </p:spPr>
        <p:txBody>
          <a:bodyPr vert="horz" lIns="53483" tIns="26741" rIns="53483" bIns="26741" rtlCol="0" anchor="ctr">
            <a:noAutofit/>
          </a:bodyPr>
          <a:lstStyle>
            <a:defPPr>
              <a:defRPr lang="en-US"/>
            </a:defPPr>
            <a:lvl1pPr marL="0" algn="ctr" defTabSz="534829" rtl="0" eaLnBrk="1" latinLnBrk="0" hangingPunct="1">
              <a:spcBef>
                <a:spcPct val="0"/>
              </a:spcBef>
              <a:buNone/>
              <a:defRPr sz="25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>
                <a:ln>
                  <a:solidFill>
                    <a:schemeClr val="tx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sz="2924">
                <a:ln>
                  <a:solidFill>
                    <a:schemeClr val="tx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코너케이스를 설명하는 입</a:t>
            </a:r>
            <a:r>
              <a:rPr lang="en-US" altLang="ko-KR" sz="2924">
                <a:ln>
                  <a:solidFill>
                    <a:schemeClr val="tx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924">
                <a:ln>
                  <a:solidFill>
                    <a:schemeClr val="tx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출력 예를 사용하라</a:t>
            </a:r>
            <a:endParaRPr lang="ko-KR" altLang="en-US" sz="2924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3DAB3DD4-CDC0-E1B0-A01C-FFE27DD92046}"/>
              </a:ext>
            </a:extLst>
          </p:cNvPr>
          <p:cNvSpPr txBox="1"/>
          <p:nvPr/>
        </p:nvSpPr>
        <p:spPr>
          <a:xfrm>
            <a:off x="1158796" y="1712772"/>
            <a:ext cx="7665879" cy="414040"/>
          </a:xfrm>
          <a:prstGeom prst="rect">
            <a:avLst/>
          </a:prstGeom>
          <a:noFill/>
        </p:spPr>
        <p:txBody>
          <a:bodyPr vert="horz" lIns="53483" tIns="26741" rIns="53483" bIns="26741" rtlCol="0">
            <a:normAutofit/>
          </a:bodyPr>
          <a:lstStyle>
            <a:defPPr>
              <a:defRPr lang="en-US"/>
            </a:defPPr>
            <a:lvl1pPr marL="0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87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7414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63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4829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40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2243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9658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37072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4486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71901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39315" indent="0" algn="ctr" defTabSz="534829" rtl="0" eaLnBrk="1" latinLnBrk="0" hangingPunct="1">
              <a:spcBef>
                <a:spcPct val="20000"/>
              </a:spcBef>
              <a:buFont typeface="Arial" pitchFamily="34" charset="0"/>
              <a:buNone/>
              <a:defRPr sz="117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83" algn="l"/>
            <a:r>
              <a:rPr lang="en-US" altLang="ko-KR" sz="1638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//</a:t>
            </a:r>
            <a:r>
              <a:rPr lang="ko-KR" altLang="en-US" sz="1638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입력된 </a:t>
            </a:r>
            <a:r>
              <a:rPr lang="en-US" altLang="ko-KR" sz="1638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`src`</a:t>
            </a:r>
            <a:r>
              <a:rPr lang="ko-KR" altLang="en-US" sz="1638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638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`chars`</a:t>
            </a:r>
            <a:r>
              <a:rPr lang="ko-KR" altLang="en-US" sz="1638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라는 접두사</a:t>
            </a:r>
            <a:r>
              <a:rPr lang="en-US" altLang="ko-KR" sz="1638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638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접미사를 제거한다</a:t>
            </a:r>
            <a:r>
              <a:rPr lang="en-US" altLang="ko-KR" sz="1638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F8C743-3323-5915-FC01-C49E56B2626F}"/>
              </a:ext>
            </a:extLst>
          </p:cNvPr>
          <p:cNvSpPr txBox="1"/>
          <p:nvPr/>
        </p:nvSpPr>
        <p:spPr>
          <a:xfrm>
            <a:off x="1226596" y="2947499"/>
            <a:ext cx="8245277" cy="999096"/>
          </a:xfrm>
          <a:prstGeom prst="rect">
            <a:avLst/>
          </a:prstGeom>
          <a:solidFill>
            <a:srgbClr val="3343A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2047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• chars</a:t>
            </a:r>
            <a:r>
              <a:rPr kumimoji="0" lang="ko-KR" altLang="en-US" sz="2047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제거되어야 하는 정확한 부분 문자열을 의미하는가</a:t>
            </a:r>
            <a:r>
              <a:rPr kumimoji="0" lang="en-US" altLang="ko-KR" sz="2047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2047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kumimoji="0" lang="ko-KR" altLang="en-US" sz="2047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아니면 특정한 순서가 정해지지 않은 문자의 집합을 의미 하는가</a:t>
            </a:r>
            <a:r>
              <a:rPr kumimoji="0" lang="en-US" altLang="ko-KR" sz="2047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2047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• src</a:t>
            </a:r>
            <a:r>
              <a:rPr kumimoji="0" lang="ko-KR" altLang="en-US" sz="2047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의 끝에 </a:t>
            </a:r>
            <a:r>
              <a:rPr kumimoji="0" lang="en-US" altLang="ko-KR" sz="2047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chars</a:t>
            </a:r>
            <a:r>
              <a:rPr kumimoji="0" lang="ko-KR" altLang="en-US" sz="2047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여러 번 있으면 어떻게 되는가</a:t>
            </a:r>
            <a:r>
              <a:rPr kumimoji="0" lang="en-US" altLang="ko-KR" sz="2047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8CD111-2102-10F3-B1F9-0A59BB3ADE99}"/>
              </a:ext>
            </a:extLst>
          </p:cNvPr>
          <p:cNvSpPr txBox="1"/>
          <p:nvPr/>
        </p:nvSpPr>
        <p:spPr>
          <a:xfrm>
            <a:off x="1158796" y="2533459"/>
            <a:ext cx="4642194" cy="41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R" altLang="en-US" sz="2340" b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다음과 같은 이유로 명확하지 않음</a:t>
            </a:r>
            <a:endParaRPr kumimoji="0" lang="ko-KR" altLang="en-US" sz="234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손글씨 암스테르담" panose="02000503000000000000" pitchFamily="2" charset="-127"/>
              <a:ea typeface="나눔손글씨 암스테르담" panose="02000503000000000000" pitchFamily="2" charset="-127"/>
              <a:cs typeface="+mn-cs"/>
            </a:endParaRPr>
          </a:p>
        </p:txBody>
      </p:sp>
      <p:pic>
        <p:nvPicPr>
          <p:cNvPr id="2049" name="_x305636008">
            <a:extLst>
              <a:ext uri="{FF2B5EF4-FFF2-40B4-BE49-F238E27FC236}">
                <a16:creationId xmlns:a16="http://schemas.microsoft.com/office/drawing/2014/main" id="{92F93169-41BD-1A00-BABE-B685A16A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8796" y="4921745"/>
            <a:ext cx="3759994" cy="60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45E3C1-3F86-9979-D096-4BF06B1D0692}"/>
              </a:ext>
            </a:extLst>
          </p:cNvPr>
          <p:cNvSpPr txBox="1"/>
          <p:nvPr/>
        </p:nvSpPr>
        <p:spPr>
          <a:xfrm>
            <a:off x="1166547" y="4547985"/>
            <a:ext cx="5588223" cy="306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1638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// </a:t>
            </a:r>
            <a:r>
              <a:rPr kumimoji="0" lang="ko-KR" altLang="en-US" sz="1638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예</a:t>
            </a:r>
            <a:r>
              <a:rPr kumimoji="0" lang="en-US" altLang="ko-KR" sz="1638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: Strip("abba/a/ba" , "ab")</a:t>
            </a:r>
            <a:r>
              <a:rPr kumimoji="0" lang="ko-KR" altLang="en-US" sz="1638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은 “</a:t>
            </a:r>
            <a:r>
              <a:rPr kumimoji="0" lang="en-US" altLang="ko-KR" sz="1638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/a/"</a:t>
            </a:r>
            <a:r>
              <a:rPr kumimoji="0" lang="ko-KR" altLang="en-US" sz="1638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를 반환한다</a:t>
            </a:r>
            <a:r>
              <a:rPr kumimoji="0" lang="en-US" altLang="ko-KR" sz="1638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.</a:t>
            </a:r>
          </a:p>
        </p:txBody>
      </p:sp>
      <p:pic>
        <p:nvPicPr>
          <p:cNvPr id="2051" name="_x305633560">
            <a:extLst>
              <a:ext uri="{FF2B5EF4-FFF2-40B4-BE49-F238E27FC236}">
                <a16:creationId xmlns:a16="http://schemas.microsoft.com/office/drawing/2014/main" id="{81669C52-E973-C214-3090-91DFA735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565" y="2053243"/>
            <a:ext cx="4046764" cy="4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BE7C845-F9A9-8777-31D6-3CBC668FDDC0}"/>
              </a:ext>
            </a:extLst>
          </p:cNvPr>
          <p:cNvSpPr txBox="1"/>
          <p:nvPr/>
        </p:nvSpPr>
        <p:spPr>
          <a:xfrm>
            <a:off x="1226597" y="4153614"/>
            <a:ext cx="1091543" cy="41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R" altLang="en-US" sz="2340" b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잘된 예</a:t>
            </a:r>
            <a:endParaRPr kumimoji="0" lang="ko-KR" altLang="en-US" sz="234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손글씨 암스테르담" panose="02000503000000000000" pitchFamily="2" charset="-127"/>
              <a:ea typeface="나눔손글씨 암스테르담" panose="02000503000000000000" pitchFamily="2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88AED-A13E-404A-BED7-B40B1FA3C393}"/>
              </a:ext>
            </a:extLst>
          </p:cNvPr>
          <p:cNvSpPr txBox="1"/>
          <p:nvPr/>
        </p:nvSpPr>
        <p:spPr>
          <a:xfrm>
            <a:off x="1226597" y="1285677"/>
            <a:ext cx="1391571" cy="41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R" altLang="en-US" sz="2340" b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잘못된 예</a:t>
            </a:r>
            <a:endParaRPr kumimoji="0" lang="ko-KR" altLang="en-US" sz="234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손글씨 암스테르담" panose="02000503000000000000" pitchFamily="2" charset="-127"/>
              <a:ea typeface="나눔손글씨 암스테르담" panose="020005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48203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FABC65D-5678-A710-6C20-A2DECAA0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128" y="1448811"/>
            <a:ext cx="6135681" cy="18887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FF12DD-8CD2-F56F-FC4D-802189A596DD}"/>
              </a:ext>
            </a:extLst>
          </p:cNvPr>
          <p:cNvSpPr txBox="1"/>
          <p:nvPr/>
        </p:nvSpPr>
        <p:spPr>
          <a:xfrm>
            <a:off x="2397003" y="3369388"/>
            <a:ext cx="6134026" cy="414040"/>
          </a:xfrm>
          <a:prstGeom prst="rect">
            <a:avLst/>
          </a:prstGeom>
          <a:solidFill>
            <a:srgbClr val="BBBBBB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바로 밑에 있는 코드의 기능만 설명한 주석</a:t>
            </a:r>
            <a:endParaRPr kumimoji="0" lang="en-US" altLang="ko-KR" sz="117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Microsoft GothicNeo" panose="020B0500000101010101" pitchFamily="50" charset="-127"/>
            </a:endParaRPr>
          </a:p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문제점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?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프로그래머의 의도를 제대로 표현하지 못해 이해도가 떨어진다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4C62C0-0162-155C-2223-6EF581CF6BFF}"/>
              </a:ext>
            </a:extLst>
          </p:cNvPr>
          <p:cNvSpPr txBox="1"/>
          <p:nvPr/>
        </p:nvSpPr>
        <p:spPr>
          <a:xfrm>
            <a:off x="6417945" y="2017948"/>
            <a:ext cx="1875833" cy="23402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//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리스트를 역순으로 반복</a:t>
            </a:r>
          </a:p>
        </p:txBody>
      </p:sp>
      <p:pic>
        <p:nvPicPr>
          <p:cNvPr id="17" name="그래픽 16" descr="갈매기형 화살표 단색으로 채워진">
            <a:extLst>
              <a:ext uri="{FF2B5EF4-FFF2-40B4-BE49-F238E27FC236}">
                <a16:creationId xmlns:a16="http://schemas.microsoft.com/office/drawing/2014/main" id="{ED9EFBFD-19CF-77F8-3239-3E449879F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130760" y="4018315"/>
            <a:ext cx="666512" cy="666512"/>
          </a:xfrm>
          <a:prstGeom prst="rect">
            <a:avLst/>
          </a:prstGeom>
        </p:spPr>
      </p:pic>
      <p:sp>
        <p:nvSpPr>
          <p:cNvPr id="18" name="제목 3">
            <a:extLst>
              <a:ext uri="{FF2B5EF4-FFF2-40B4-BE49-F238E27FC236}">
                <a16:creationId xmlns:a16="http://schemas.microsoft.com/office/drawing/2014/main" id="{ABBBD4EE-B56D-29D4-716B-BD03E9145B41}"/>
              </a:ext>
            </a:extLst>
          </p:cNvPr>
          <p:cNvSpPr txBox="1"/>
          <p:nvPr/>
        </p:nvSpPr>
        <p:spPr>
          <a:xfrm>
            <a:off x="891381" y="691041"/>
            <a:ext cx="5077997" cy="567612"/>
          </a:xfrm>
          <a:prstGeom prst="rect">
            <a:avLst/>
          </a:prstGeom>
        </p:spPr>
        <p:txBody>
          <a:bodyPr vert="horz" lIns="53483" tIns="26741" rIns="53483" bIns="26741" rtlCol="0" anchor="ctr">
            <a:normAutofit/>
          </a:bodyPr>
          <a:lstStyle>
            <a:defPPr>
              <a:defRPr lang="en-US"/>
            </a:defPPr>
            <a:lvl1pPr marL="0" algn="ctr" defTabSz="534829" rtl="0" eaLnBrk="1" latinLnBrk="0" hangingPunct="1">
              <a:spcBef>
                <a:spcPct val="0"/>
              </a:spcBef>
              <a:buNone/>
              <a:defRPr sz="25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sz="2924">
                <a:latin typeface="HY견고딕" panose="02030600000101010101" pitchFamily="18" charset="-127"/>
                <a:ea typeface="HY견고딕" panose="02030600000101010101" pitchFamily="18" charset="-127"/>
              </a:rPr>
              <a:t>코드의 의도를 명시하라</a:t>
            </a:r>
          </a:p>
        </p:txBody>
      </p:sp>
      <p:pic>
        <p:nvPicPr>
          <p:cNvPr id="19" name="내용 개체 틀 3">
            <a:extLst>
              <a:ext uri="{FF2B5EF4-FFF2-40B4-BE49-F238E27FC236}">
                <a16:creationId xmlns:a16="http://schemas.microsoft.com/office/drawing/2014/main" id="{FEBD5663-CE86-D9EE-630C-8424E67A3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453" y="5068419"/>
            <a:ext cx="5835374" cy="5824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A8BF55-062E-6442-5354-B1A645E43289}"/>
              </a:ext>
            </a:extLst>
          </p:cNvPr>
          <p:cNvSpPr txBox="1"/>
          <p:nvPr/>
        </p:nvSpPr>
        <p:spPr>
          <a:xfrm>
            <a:off x="2461656" y="4878995"/>
            <a:ext cx="4128891" cy="2340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//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가장 높은 가격부터 가장 낮은 가격까지 표시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77FEC3-D5EB-6D65-215E-BC79758E5851}"/>
              </a:ext>
            </a:extLst>
          </p:cNvPr>
          <p:cNvSpPr txBox="1"/>
          <p:nvPr/>
        </p:nvSpPr>
        <p:spPr>
          <a:xfrm>
            <a:off x="2277453" y="5764309"/>
            <a:ext cx="6373132" cy="234023"/>
          </a:xfrm>
          <a:prstGeom prst="rect">
            <a:avLst/>
          </a:prstGeom>
          <a:solidFill>
            <a:srgbClr val="BBBBBB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프로그래머가 코드를 작성 시 의도한 대로 보이도록 주석을 다는 것이 좋다</a:t>
            </a:r>
          </a:p>
        </p:txBody>
      </p:sp>
    </p:spTree>
    <p:extLst>
      <p:ext uri="{BB962C8B-B14F-4D97-AF65-F5344CB8AC3E}">
        <p14:creationId xmlns:p14="http://schemas.microsoft.com/office/powerpoint/2010/main" val="1671601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590B702-874F-DDE7-96E9-2545B8AF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84" y="1670875"/>
            <a:ext cx="5105364" cy="9057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1DA834-11F4-9211-AA0E-0711D9C53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106" y="3587659"/>
            <a:ext cx="4432026" cy="12851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00C058-DC9B-A879-A18B-0DDA268916F3}"/>
              </a:ext>
            </a:extLst>
          </p:cNvPr>
          <p:cNvSpPr txBox="1"/>
          <p:nvPr/>
        </p:nvSpPr>
        <p:spPr>
          <a:xfrm>
            <a:off x="5170012" y="2118925"/>
            <a:ext cx="3311708" cy="2340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//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주석이 달린 매개 변수를 사용하여 함수 호출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01DECC-F547-5DE5-9AD4-66B82444091A}"/>
              </a:ext>
            </a:extLst>
          </p:cNvPr>
          <p:cNvSpPr txBox="1"/>
          <p:nvPr/>
        </p:nvSpPr>
        <p:spPr>
          <a:xfrm>
            <a:off x="1303924" y="2640973"/>
            <a:ext cx="3702457" cy="702067"/>
          </a:xfrm>
          <a:prstGeom prst="rect">
            <a:avLst/>
          </a:prstGeom>
          <a:solidFill>
            <a:srgbClr val="BBBBBB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40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함수 호출 시 인수로 어떤 값을 보내는지 모르기에 인수 앞에 주석을 달아 어떤 값을 전달하는지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97266C-BA9C-9B87-3591-2A0D97C76236}"/>
              </a:ext>
            </a:extLst>
          </p:cNvPr>
          <p:cNvSpPr txBox="1"/>
          <p:nvPr/>
        </p:nvSpPr>
        <p:spPr>
          <a:xfrm>
            <a:off x="1381641" y="5150772"/>
            <a:ext cx="2692910" cy="702067"/>
          </a:xfrm>
          <a:prstGeom prst="rect">
            <a:avLst/>
          </a:prstGeom>
          <a:solidFill>
            <a:srgbClr val="BBBBBB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140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Boolean</a:t>
            </a:r>
            <a:r>
              <a:rPr kumimoji="0" lang="ko-KR" altLang="en-US" sz="140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값에는 파라미터 주석을 적을 시 주석을 값 앞에 적는다</a:t>
            </a:r>
            <a:r>
              <a:rPr kumimoji="0" lang="en-US" altLang="ko-KR" sz="140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.</a:t>
            </a:r>
            <a:endParaRPr kumimoji="0" lang="ko-KR" altLang="en-US" sz="140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5" name="제목 3">
            <a:extLst>
              <a:ext uri="{FF2B5EF4-FFF2-40B4-BE49-F238E27FC236}">
                <a16:creationId xmlns:a16="http://schemas.microsoft.com/office/drawing/2014/main" id="{79171CD4-BC06-A512-B20F-7E597EDAAC63}"/>
              </a:ext>
            </a:extLst>
          </p:cNvPr>
          <p:cNvSpPr txBox="1"/>
          <p:nvPr/>
        </p:nvSpPr>
        <p:spPr>
          <a:xfrm>
            <a:off x="1036440" y="745989"/>
            <a:ext cx="3249760" cy="567612"/>
          </a:xfrm>
          <a:prstGeom prst="rect">
            <a:avLst/>
          </a:prstGeom>
        </p:spPr>
        <p:txBody>
          <a:bodyPr vert="horz" lIns="53483" tIns="26741" rIns="53483" bIns="26741" rtlCol="0" anchor="ctr">
            <a:normAutofit/>
          </a:bodyPr>
          <a:lstStyle>
            <a:defPPr>
              <a:defRPr lang="en-US"/>
            </a:defPPr>
            <a:lvl1pPr marL="0" algn="ctr" defTabSz="534829" rtl="0" eaLnBrk="1" latinLnBrk="0" hangingPunct="1">
              <a:spcBef>
                <a:spcPct val="0"/>
              </a:spcBef>
              <a:buNone/>
              <a:defRPr sz="25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>
                <a:latin typeface="HY견고딕" panose="02030600000101010101" pitchFamily="18" charset="-127"/>
                <a:ea typeface="HY견고딕" panose="02030600000101010101" pitchFamily="18" charset="-127"/>
              </a:rPr>
              <a:t>07. </a:t>
            </a:r>
            <a:r>
              <a:rPr lang="ko-KR" altLang="en-US" sz="2924">
                <a:latin typeface="HY견고딕" panose="02030600000101010101" pitchFamily="18" charset="-127"/>
                <a:ea typeface="HY견고딕" panose="02030600000101010101" pitchFamily="18" charset="-127"/>
              </a:rPr>
              <a:t>파라미터 주석</a:t>
            </a:r>
          </a:p>
        </p:txBody>
      </p:sp>
    </p:spTree>
    <p:extLst>
      <p:ext uri="{BB962C8B-B14F-4D97-AF65-F5344CB8AC3E}">
        <p14:creationId xmlns:p14="http://schemas.microsoft.com/office/powerpoint/2010/main" val="2786420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7AA522-AD9B-838D-79AF-CA081C179B80}"/>
              </a:ext>
            </a:extLst>
          </p:cNvPr>
          <p:cNvSpPr txBox="1"/>
          <p:nvPr/>
        </p:nvSpPr>
        <p:spPr>
          <a:xfrm>
            <a:off x="2535459" y="5354774"/>
            <a:ext cx="6272675" cy="270026"/>
          </a:xfrm>
          <a:prstGeom prst="rect">
            <a:avLst/>
          </a:prstGeom>
          <a:solidFill>
            <a:srgbClr val="BBBBBB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40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정확한 표현도 좋지만 알아보기 쉽도록 함축된 표현을 사용하는 것이 좋다  </a:t>
            </a:r>
          </a:p>
        </p:txBody>
      </p:sp>
      <p:pic>
        <p:nvPicPr>
          <p:cNvPr id="5" name="그래픽 4" descr="갈매기형 화살표 단색으로 채워진">
            <a:extLst>
              <a:ext uri="{FF2B5EF4-FFF2-40B4-BE49-F238E27FC236}">
                <a16:creationId xmlns:a16="http://schemas.microsoft.com/office/drawing/2014/main" id="{00599CCF-F055-EEC4-CDE5-861FF85B6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077385" y="3780854"/>
            <a:ext cx="541805" cy="7574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D45C1A-369F-0EAE-5151-F4AC0B896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83" y="2710401"/>
            <a:ext cx="8169611" cy="10126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464539-986B-61B9-531D-A45B0E5AD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61" y="4914882"/>
            <a:ext cx="8037254" cy="414040"/>
          </a:xfrm>
          <a:prstGeom prst="rect">
            <a:avLst/>
          </a:prstGeom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69B7E72C-A58F-E5EC-6CD1-B36B0C0C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91" y="768169"/>
            <a:ext cx="4632307" cy="567612"/>
          </a:xfrm>
        </p:spPr>
        <p:txBody>
          <a:bodyPr>
            <a:normAutofit/>
          </a:bodyPr>
          <a:lstStyle/>
          <a:p>
            <a:r>
              <a:rPr lang="en-US" altLang="ko-KR" sz="2924">
                <a:latin typeface="HY견고딕" panose="02030600000101010101" pitchFamily="18" charset="-127"/>
                <a:ea typeface="HY견고딕" panose="02030600000101010101" pitchFamily="18" charset="-127"/>
              </a:rPr>
              <a:t>08. </a:t>
            </a:r>
            <a:r>
              <a:rPr lang="ko-KR" altLang="en-US" sz="2924">
                <a:latin typeface="HY견고딕" panose="02030600000101010101" pitchFamily="18" charset="-127"/>
                <a:ea typeface="HY견고딕" panose="02030600000101010101" pitchFamily="18" charset="-127"/>
              </a:rPr>
              <a:t>정보 축약형 단어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9049D-C07D-EF1A-AA9D-E88518E07DDC}"/>
              </a:ext>
            </a:extLst>
          </p:cNvPr>
          <p:cNvSpPr txBox="1"/>
          <p:nvPr/>
        </p:nvSpPr>
        <p:spPr>
          <a:xfrm>
            <a:off x="2389332" y="1836053"/>
            <a:ext cx="5917910" cy="7740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267414" latinLnBrk="0">
              <a:defRPr/>
            </a:pP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//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주소에서 과도한 공백을 제거하고 </a:t>
            </a:r>
            <a:r>
              <a:rPr lang="en-US" altLang="ko-KR" sz="117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'Avenue＇</a:t>
            </a:r>
            <a:r>
              <a:rPr lang="ko-KR" altLang="en-US" sz="117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를  </a:t>
            </a:r>
            <a:r>
              <a:rPr lang="en-US" altLang="ko-KR" sz="117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'Ave＇</a:t>
            </a:r>
            <a:r>
              <a:rPr lang="ko-KR" altLang="en-US" sz="117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로 바꾸는 것처럼</a:t>
            </a:r>
            <a:r>
              <a:rPr lang="en-US" altLang="ko-KR" sz="117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,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다른 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//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많은 정리 작업을 수행하십시오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.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이렇게 하면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,</a:t>
            </a:r>
            <a:r>
              <a:rPr lang="ko-KR" altLang="en-US" sz="117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약간 다르게 입력된 두 개의 다른 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//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주소가 있는 경우 동일한 정리된 버전을 가집니다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.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그리고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,</a:t>
            </a:r>
            <a:r>
              <a:rPr lang="en-US" altLang="ko-KR" sz="117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우리는 이 두가지가 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//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같다는 것을 알아낼 수 있습니다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.</a:t>
            </a:r>
            <a:endParaRPr kumimoji="0" lang="ko-KR" altLang="en-US" sz="117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8776F-A267-24AB-0AE5-A8FDB731B8B5}"/>
              </a:ext>
            </a:extLst>
          </p:cNvPr>
          <p:cNvSpPr txBox="1"/>
          <p:nvPr/>
        </p:nvSpPr>
        <p:spPr>
          <a:xfrm>
            <a:off x="1756772" y="4714334"/>
            <a:ext cx="7183031" cy="2340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674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//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거리 주소를 정규화 한다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. (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여백을 제거 후 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'Avenue’ -&gt; 'Ave’ </a:t>
            </a:r>
            <a:r>
              <a:rPr kumimoji="0" lang="ko-KR" altLang="en-US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등의 정리 작업을 수행한다</a:t>
            </a:r>
            <a:r>
              <a:rPr kumimoji="0" lang="en-US" altLang="ko-KR" sz="117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rPr>
              <a:t>.</a:t>
            </a:r>
            <a:endParaRPr kumimoji="0" lang="ko-KR" altLang="en-US" sz="117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Microsoft GothicNeo" panose="020B0500000101010101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6752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368BCD0A-0518-FA00-4251-4E3DC26925DB}"/>
              </a:ext>
            </a:extLst>
          </p:cNvPr>
          <p:cNvSpPr txBox="1"/>
          <p:nvPr/>
        </p:nvSpPr>
        <p:spPr>
          <a:xfrm>
            <a:off x="980519" y="787547"/>
            <a:ext cx="1693624" cy="460624"/>
          </a:xfrm>
          <a:prstGeom prst="rect">
            <a:avLst/>
          </a:prstGeom>
        </p:spPr>
        <p:txBody>
          <a:bodyPr vert="horz" lIns="53483" tIns="26741" rIns="53483" bIns="26741" rtlCol="0" anchor="ctr">
            <a:normAutofit lnSpcReduction="10000"/>
          </a:bodyPr>
          <a:lstStyle>
            <a:defPPr>
              <a:defRPr lang="en-US"/>
            </a:defPPr>
            <a:lvl1pPr marL="0" algn="ctr" defTabSz="534829" rtl="0" eaLnBrk="1" latinLnBrk="0" hangingPunct="1">
              <a:spcBef>
                <a:spcPct val="0"/>
              </a:spcBef>
              <a:buNone/>
              <a:defRPr sz="25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>
                <a:latin typeface="HY견고딕" panose="02030600000101010101" pitchFamily="18" charset="-127"/>
                <a:ea typeface="HY견고딕" panose="02030600000101010101" pitchFamily="18" charset="-127"/>
              </a:rPr>
              <a:t>00. </a:t>
            </a:r>
            <a:r>
              <a:rPr lang="ko-KR" altLang="en-US" sz="2924">
                <a:latin typeface="HY견고딕" panose="02030600000101010101" pitchFamily="18" charset="-127"/>
                <a:ea typeface="HY견고딕" panose="02030600000101010101" pitchFamily="18" charset="-127"/>
              </a:rPr>
              <a:t>요약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A3D3B55-9D1D-A1DD-E0D4-F71DABCF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934" y="2221508"/>
            <a:ext cx="8780106" cy="2540437"/>
          </a:xfrm>
        </p:spPr>
        <p:txBody>
          <a:bodyPr>
            <a:noAutofit/>
          </a:bodyPr>
          <a:lstStyle/>
          <a:p>
            <a:r>
              <a:rPr lang="ko-KR" altLang="en-US" sz="2047"/>
              <a:t>대명사가 여러 가지를 가리킬 수 있다면 사용하지 않는 것이 좋다</a:t>
            </a:r>
            <a:r>
              <a:rPr lang="en-US" altLang="ko-KR" sz="2047"/>
              <a:t>.</a:t>
            </a:r>
          </a:p>
          <a:p>
            <a:r>
              <a:rPr lang="ko-KR" altLang="en-US" sz="2047"/>
              <a:t>함수의 동작을 실제로 할 수 있는 한도 내에서 최대한 명확하게 설명하라</a:t>
            </a:r>
            <a:endParaRPr lang="en-US" altLang="ko-KR" sz="2047"/>
          </a:p>
          <a:p>
            <a:r>
              <a:rPr lang="ko-KR" altLang="en-US" sz="2047"/>
              <a:t>신중하게 선택된 입</a:t>
            </a:r>
            <a:r>
              <a:rPr lang="en-US" altLang="ko-KR" sz="2047"/>
              <a:t>/</a:t>
            </a:r>
            <a:r>
              <a:rPr lang="ko-KR" altLang="en-US" sz="2047"/>
              <a:t>출력 예로 주석을 서술하라</a:t>
            </a:r>
            <a:endParaRPr lang="en-US" altLang="ko-KR" sz="2047"/>
          </a:p>
          <a:p>
            <a:r>
              <a:rPr lang="ko-KR" altLang="en-US" sz="2047"/>
              <a:t>코드가 가진 의도를 너무 자세한 내용이 아니라 높은 수준에서 개괄적으로 설명하라</a:t>
            </a:r>
            <a:endParaRPr lang="en-US" altLang="ko-KR" sz="2047"/>
          </a:p>
          <a:p>
            <a:r>
              <a:rPr lang="ko-KR" altLang="en-US" sz="2047"/>
              <a:t>많은 의미를 함축하는 단어로 주석을 간단하게 만들어라</a:t>
            </a:r>
            <a:endParaRPr lang="en-US" altLang="ko-KR" sz="2047"/>
          </a:p>
          <a:p>
            <a:endParaRPr lang="ko-KR" altLang="en-US" sz="2047"/>
          </a:p>
        </p:txBody>
      </p:sp>
    </p:spTree>
    <p:extLst>
      <p:ext uri="{BB962C8B-B14F-4D97-AF65-F5344CB8AC3E}">
        <p14:creationId xmlns:p14="http://schemas.microsoft.com/office/powerpoint/2010/main" val="11099948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4542" y="1681522"/>
            <a:ext cx="4210195" cy="4210195"/>
            <a:chOff x="2084543" y="1681522"/>
            <a:chExt cx="4210195" cy="42101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4543" y="1681522"/>
              <a:ext cx="4210195" cy="421019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387249" y="3603149"/>
            <a:ext cx="6956874" cy="6480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860" b="1">
                <a:solidFill>
                  <a:schemeClr val="bg1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7</a:t>
            </a:r>
            <a:r>
              <a:rPr lang="ko-KR" altLang="en-US" sz="3860" b="1">
                <a:solidFill>
                  <a:schemeClr val="bg1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장</a:t>
            </a:r>
            <a:r>
              <a:rPr lang="en-US" altLang="ko-KR" sz="3860" b="1">
                <a:solidFill>
                  <a:schemeClr val="bg1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. </a:t>
            </a:r>
            <a:r>
              <a:rPr lang="ko-KR" altLang="en-US" sz="3860" b="1">
                <a:solidFill>
                  <a:schemeClr val="bg1"/>
                </a:solidFill>
                <a:latin typeface="나눔손글씨 성실체" panose="02000503000000000000" pitchFamily="2" charset="-127"/>
                <a:ea typeface="나눔손글씨 성실체" panose="02000503000000000000" pitchFamily="2" charset="-127"/>
              </a:rPr>
              <a:t>읽기 쉬운 흐름제어 만들기</a:t>
            </a:r>
            <a:endParaRPr lang="en-US" sz="386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9553" y="4370683"/>
            <a:ext cx="4787366" cy="3780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106">
                <a:solidFill>
                  <a:schemeClr val="bg1"/>
                </a:solidFill>
                <a:latin typeface="Eras Bold ITC" panose="020B0907030504020204" pitchFamily="34" charset="0"/>
              </a:rPr>
              <a:t>Making Control Flow Easy to Read</a:t>
            </a:r>
          </a:p>
        </p:txBody>
      </p:sp>
    </p:spTree>
    <p:extLst>
      <p:ext uri="{BB962C8B-B14F-4D97-AF65-F5344CB8AC3E}">
        <p14:creationId xmlns:p14="http://schemas.microsoft.com/office/powerpoint/2010/main" val="16480691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297555"/>
            <a:ext cx="2782908" cy="614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2631"/>
            <a:ext cx="662645" cy="644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780" y="2450875"/>
            <a:ext cx="3196535" cy="3836871"/>
            <a:chOff x="925780" y="2450875"/>
            <a:chExt cx="3196535" cy="38368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780" y="2450875"/>
              <a:ext cx="3196535" cy="38368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4897" y="4059254"/>
            <a:ext cx="2334974" cy="6212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358" y="5154642"/>
            <a:ext cx="2384981" cy="455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8991" y="2747335"/>
            <a:ext cx="2210111" cy="1183988"/>
            <a:chOff x="1418991" y="2747335"/>
            <a:chExt cx="2210111" cy="11839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8991" y="2747335"/>
              <a:ext cx="2210111" cy="1183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9008" y="4088221"/>
            <a:ext cx="5383347" cy="2168596"/>
            <a:chOff x="4649008" y="4088220"/>
            <a:chExt cx="5383347" cy="21685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9008" y="4088220"/>
              <a:ext cx="5383347" cy="2168596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7235" y="3889756"/>
            <a:ext cx="2957253" cy="2957253"/>
            <a:chOff x="1957235" y="3889756"/>
            <a:chExt cx="2957253" cy="29572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920000">
              <a:off x="1957235" y="3889756"/>
              <a:ext cx="2957253" cy="2957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82427" y="5179080"/>
            <a:ext cx="2329755" cy="2329755"/>
            <a:chOff x="2482427" y="5179080"/>
            <a:chExt cx="2329755" cy="2329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60000">
              <a:off x="2482427" y="5179080"/>
              <a:ext cx="2329755" cy="2329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33264" y="773013"/>
            <a:ext cx="6563311" cy="6016824"/>
            <a:chOff x="4024317" y="449219"/>
            <a:chExt cx="6807074" cy="6461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317" y="449219"/>
              <a:ext cx="6807074" cy="6461706"/>
            </a:xfrm>
            <a:prstGeom prst="rect">
              <a:avLst/>
            </a:prstGeom>
          </p:spPr>
        </p:pic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79866DD-5891-217A-EF05-B648C2FCDC82}"/>
              </a:ext>
            </a:extLst>
          </p:cNvPr>
          <p:cNvCxnSpPr/>
          <p:nvPr/>
        </p:nvCxnSpPr>
        <p:spPr>
          <a:xfrm flipH="1">
            <a:off x="4497965" y="1240989"/>
            <a:ext cx="0" cy="4679752"/>
          </a:xfrm>
          <a:prstGeom prst="line">
            <a:avLst/>
          </a:prstGeom>
          <a:ln w="698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56EB51-73AB-9483-729B-EF74C1652D29}"/>
              </a:ext>
            </a:extLst>
          </p:cNvPr>
          <p:cNvSpPr/>
          <p:nvPr/>
        </p:nvSpPr>
        <p:spPr>
          <a:xfrm>
            <a:off x="286031" y="3027737"/>
            <a:ext cx="3716931" cy="3690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47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2047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 읽기 쉬운 흐름제어 만들기</a:t>
            </a:r>
          </a:p>
        </p:txBody>
      </p:sp>
      <p:sp>
        <p:nvSpPr>
          <p:cNvPr id="36" name="Google Shape;5127;p44">
            <a:extLst>
              <a:ext uri="{FF2B5EF4-FFF2-40B4-BE49-F238E27FC236}">
                <a16:creationId xmlns:a16="http://schemas.microsoft.com/office/drawing/2014/main" id="{A478FEB5-9D50-6AF0-14E7-2032928F80EE}"/>
              </a:ext>
            </a:extLst>
          </p:cNvPr>
          <p:cNvSpPr txBox="1"/>
          <p:nvPr/>
        </p:nvSpPr>
        <p:spPr>
          <a:xfrm>
            <a:off x="-91879" y="3460810"/>
            <a:ext cx="4457407" cy="582443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53474" tIns="53474" rIns="53474" bIns="53474" rtlCol="0" anchor="t" anchorCtr="0">
            <a:noAutofit/>
          </a:bodyPr>
          <a:lstStyle>
            <a:defPPr>
              <a:defRPr lang="en-US"/>
            </a:defPPr>
            <a:lvl1pPr marL="0" algn="ctr" defTabSz="267414" rtl="0" eaLnBrk="1" latinLnBrk="1" hangingPunct="1">
              <a:spcBef>
                <a:spcPct val="0"/>
              </a:spcBef>
              <a:buNone/>
              <a:defRPr sz="3158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marL="267414" algn="l" defTabSz="534829" rtl="0" eaLnBrk="1" latinLnBrk="1" hangingPunct="1">
              <a:defRPr sz="105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1" hangingPunct="1">
              <a:defRPr sz="105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1" hangingPunct="1">
              <a:defRPr sz="105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1" hangingPunct="1">
              <a:defRPr sz="105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1" hangingPunct="1">
              <a:defRPr sz="105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1" hangingPunct="1">
              <a:defRPr sz="105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1" hangingPunct="1">
              <a:defRPr sz="105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1" hangingPunct="1">
              <a:defRPr sz="105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72">
                <a:solidFill>
                  <a:schemeClr val="bg1"/>
                </a:solidFill>
                <a:latin typeface="Eras Bold ITC" panose="020B0907030504020204" pitchFamily="34" charset="0"/>
              </a:rPr>
              <a:t>Making Control Flow</a:t>
            </a:r>
          </a:p>
          <a:p>
            <a:pPr>
              <a:spcBef>
                <a:spcPct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72">
                <a:solidFill>
                  <a:schemeClr val="bg1"/>
                </a:solidFill>
                <a:latin typeface="Eras Bold ITC" panose="020B0907030504020204" pitchFamily="34" charset="0"/>
              </a:rPr>
              <a:t> Easy to Read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371D01-DB3A-FEC5-6C13-380726A64F06}"/>
              </a:ext>
            </a:extLst>
          </p:cNvPr>
          <p:cNvGrpSpPr/>
          <p:nvPr/>
        </p:nvGrpSpPr>
        <p:grpSpPr>
          <a:xfrm>
            <a:off x="4724322" y="2519761"/>
            <a:ext cx="3683702" cy="531051"/>
            <a:chOff x="3061208" y="3056086"/>
            <a:chExt cx="3683702" cy="53105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4BA60D-AB9D-BF01-E143-9AAFEE2BE80D}"/>
                </a:ext>
              </a:extLst>
            </p:cNvPr>
            <p:cNvSpPr txBox="1"/>
            <p:nvPr/>
          </p:nvSpPr>
          <p:spPr>
            <a:xfrm>
              <a:off x="3061208" y="3056086"/>
              <a:ext cx="646068" cy="5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1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03</a:t>
              </a:r>
              <a:endParaRPr lang="ko-KR" altLang="en-US" sz="31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3BC1417-7996-AE84-0BAE-6C86482C98A9}"/>
                </a:ext>
              </a:extLst>
            </p:cNvPr>
            <p:cNvSpPr/>
            <p:nvPr/>
          </p:nvSpPr>
          <p:spPr>
            <a:xfrm>
              <a:off x="3645556" y="3084529"/>
              <a:ext cx="3099353" cy="234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70" b="1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삼항연산자를 이용한 조건문 표현</a:t>
              </a:r>
            </a:p>
          </p:txBody>
        </p:sp>
        <p:sp>
          <p:nvSpPr>
            <p:cNvPr id="40" name="Google Shape;5127;p44">
              <a:extLst>
                <a:ext uri="{FF2B5EF4-FFF2-40B4-BE49-F238E27FC236}">
                  <a16:creationId xmlns:a16="http://schemas.microsoft.com/office/drawing/2014/main" id="{705D92AE-84A5-EF7D-19FB-9307B0291840}"/>
                </a:ext>
              </a:extLst>
            </p:cNvPr>
            <p:cNvSpPr txBox="1"/>
            <p:nvPr/>
          </p:nvSpPr>
          <p:spPr>
            <a:xfrm>
              <a:off x="3511312" y="3251731"/>
              <a:ext cx="2177729" cy="327259"/>
            </a:xfrm>
            <a:prstGeom prst="rect">
              <a:avLst/>
            </a:prstGeom>
            <a:noFill/>
            <a:ln>
              <a:noFill/>
            </a:ln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spcFirstLastPara="1" vert="horz" wrap="square" lIns="53474" tIns="53474" rIns="53474" bIns="53474" rtlCol="0" anchor="t" anchorCtr="0">
              <a:noAutofit/>
            </a:bodyPr>
            <a:lstStyle>
              <a:defPPr>
                <a:defRPr lang="en-US"/>
              </a:defPPr>
              <a:lvl1pPr marL="0" algn="ctr" defTabSz="267414" rtl="0" eaLnBrk="1" latinLnBrk="1" hangingPunct="1">
                <a:spcBef>
                  <a:spcPct val="0"/>
                </a:spcBef>
                <a:buNone/>
                <a:defRPr sz="3158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marL="267414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936">
                  <a:solidFill>
                    <a:schemeClr val="tx1"/>
                  </a:solidFill>
                  <a:latin typeface="Eras Bold ITC" panose="020B0907030504020204" pitchFamily="34" charset="0"/>
                </a:rPr>
                <a:t>The ?: Conditional Expression </a:t>
              </a:r>
            </a:p>
            <a:p>
              <a:pPr>
                <a:spcBef>
                  <a:spcPct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936">
                  <a:solidFill>
                    <a:schemeClr val="tx1"/>
                  </a:solidFill>
                  <a:latin typeface="Eras Bold ITC" panose="020B0907030504020204" pitchFamily="34" charset="0"/>
                </a:rPr>
                <a:t>(a.k.a. “Ternary Operator”)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EF1940F-8859-2F0E-0CFB-DA8BC8C5F47C}"/>
              </a:ext>
            </a:extLst>
          </p:cNvPr>
          <p:cNvGrpSpPr/>
          <p:nvPr/>
        </p:nvGrpSpPr>
        <p:grpSpPr>
          <a:xfrm>
            <a:off x="4724321" y="1444031"/>
            <a:ext cx="3379478" cy="531051"/>
            <a:chOff x="3061206" y="1559997"/>
            <a:chExt cx="3379478" cy="53105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FA52E8-265F-67ED-2076-ED99217AA2A4}"/>
                </a:ext>
              </a:extLst>
            </p:cNvPr>
            <p:cNvSpPr txBox="1"/>
            <p:nvPr/>
          </p:nvSpPr>
          <p:spPr>
            <a:xfrm>
              <a:off x="3061206" y="1559997"/>
              <a:ext cx="664585" cy="5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1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01</a:t>
              </a:r>
              <a:endParaRPr lang="ko-KR" altLang="en-US" sz="31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9F38DD4-5DF9-E9A8-B0A7-38FB6CFC9F12}"/>
                </a:ext>
              </a:extLst>
            </p:cNvPr>
            <p:cNvSpPr/>
            <p:nvPr/>
          </p:nvSpPr>
          <p:spPr>
            <a:xfrm>
              <a:off x="3645555" y="1647026"/>
              <a:ext cx="2795129" cy="234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70" b="1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조건문에서 인수의 순서</a:t>
              </a:r>
            </a:p>
          </p:txBody>
        </p:sp>
        <p:sp>
          <p:nvSpPr>
            <p:cNvPr id="44" name="Google Shape;5127;p44">
              <a:extLst>
                <a:ext uri="{FF2B5EF4-FFF2-40B4-BE49-F238E27FC236}">
                  <a16:creationId xmlns:a16="http://schemas.microsoft.com/office/drawing/2014/main" id="{D2BF7D4B-5E87-C763-14FC-08339DF55861}"/>
                </a:ext>
              </a:extLst>
            </p:cNvPr>
            <p:cNvSpPr txBox="1"/>
            <p:nvPr/>
          </p:nvSpPr>
          <p:spPr>
            <a:xfrm>
              <a:off x="3658650" y="1794387"/>
              <a:ext cx="2521336" cy="220293"/>
            </a:xfrm>
            <a:prstGeom prst="rect">
              <a:avLst/>
            </a:prstGeom>
            <a:noFill/>
            <a:ln>
              <a:noFill/>
            </a:ln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spcFirstLastPara="1" vert="horz" wrap="square" lIns="53474" tIns="53474" rIns="53474" bIns="53474" rtlCol="0" anchor="t" anchorCtr="0">
              <a:noAutofit/>
            </a:bodyPr>
            <a:lstStyle>
              <a:defPPr>
                <a:defRPr lang="en-US"/>
              </a:defPPr>
              <a:lvl1pPr marL="0" algn="ctr" defTabSz="267414" rtl="0" eaLnBrk="1" latinLnBrk="1" hangingPunct="1">
                <a:spcBef>
                  <a:spcPct val="0"/>
                </a:spcBef>
                <a:buNone/>
                <a:defRPr sz="3158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marL="267414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936">
                  <a:solidFill>
                    <a:schemeClr val="tx1"/>
                  </a:solidFill>
                  <a:latin typeface="Eras Bold ITC" panose="020B0907030504020204" pitchFamily="34" charset="0"/>
                </a:rPr>
                <a:t>The Order of Arguments in Conditionals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565C96-457D-78BE-E2A7-61F6B6986A39}"/>
              </a:ext>
            </a:extLst>
          </p:cNvPr>
          <p:cNvGrpSpPr/>
          <p:nvPr/>
        </p:nvGrpSpPr>
        <p:grpSpPr>
          <a:xfrm>
            <a:off x="4724322" y="1983229"/>
            <a:ext cx="2837571" cy="531051"/>
            <a:chOff x="3061208" y="2307095"/>
            <a:chExt cx="2837571" cy="53105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0A5067-5316-55FC-438E-C9573E109356}"/>
                </a:ext>
              </a:extLst>
            </p:cNvPr>
            <p:cNvSpPr txBox="1"/>
            <p:nvPr/>
          </p:nvSpPr>
          <p:spPr>
            <a:xfrm>
              <a:off x="3061208" y="2307095"/>
              <a:ext cx="646068" cy="5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1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02</a:t>
              </a:r>
              <a:endParaRPr lang="ko-KR" altLang="en-US" sz="31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47" name="Google Shape;5127;p44">
              <a:extLst>
                <a:ext uri="{FF2B5EF4-FFF2-40B4-BE49-F238E27FC236}">
                  <a16:creationId xmlns:a16="http://schemas.microsoft.com/office/drawing/2014/main" id="{FA76D604-50CD-B4FA-312C-54A2D281B6EA}"/>
                </a:ext>
              </a:extLst>
            </p:cNvPr>
            <p:cNvSpPr txBox="1"/>
            <p:nvPr/>
          </p:nvSpPr>
          <p:spPr>
            <a:xfrm>
              <a:off x="3707276" y="2526832"/>
              <a:ext cx="1642688" cy="227934"/>
            </a:xfrm>
            <a:prstGeom prst="rect">
              <a:avLst/>
            </a:prstGeom>
            <a:noFill/>
            <a:ln>
              <a:noFill/>
            </a:ln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spcFirstLastPara="1" vert="horz" wrap="square" lIns="53474" tIns="53474" rIns="53474" bIns="53474" rtlCol="0" anchor="t" anchorCtr="0">
              <a:noAutofit/>
            </a:bodyPr>
            <a:lstStyle>
              <a:defPPr>
                <a:defRPr lang="en-US"/>
              </a:defPPr>
              <a:lvl1pPr marL="0" algn="ctr" defTabSz="267414" rtl="0" eaLnBrk="1" latinLnBrk="1" hangingPunct="1">
                <a:spcBef>
                  <a:spcPct val="0"/>
                </a:spcBef>
                <a:buNone/>
                <a:defRPr sz="3158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marL="267414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19" b="1">
                  <a:solidFill>
                    <a:schemeClr val="tx1"/>
                  </a:solidFill>
                  <a:latin typeface="Eras Bold ITC" panose="020B0907030504020204" pitchFamily="34" charset="0"/>
                </a:rPr>
                <a:t>The Order of </a:t>
              </a:r>
              <a:r>
                <a:rPr lang="en-US" sz="936" b="1">
                  <a:solidFill>
                    <a:schemeClr val="tx1"/>
                  </a:solidFill>
                  <a:latin typeface="Eras Bold ITC" panose="020B0907030504020204" pitchFamily="34" charset="0"/>
                </a:rPr>
                <a:t>if/else</a:t>
              </a:r>
              <a:r>
                <a:rPr lang="en-US" sz="819" b="1">
                  <a:solidFill>
                    <a:schemeClr val="tx1"/>
                  </a:solidFill>
                  <a:latin typeface="Eras Bold ITC" panose="020B0907030504020204" pitchFamily="34" charset="0"/>
                </a:rPr>
                <a:t> Blocks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93F9A22-1E10-C72D-0F15-BBBB3B36FBBD}"/>
                </a:ext>
              </a:extLst>
            </p:cNvPr>
            <p:cNvSpPr/>
            <p:nvPr/>
          </p:nvSpPr>
          <p:spPr>
            <a:xfrm>
              <a:off x="3668192" y="2398161"/>
              <a:ext cx="2230587" cy="234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70" b="1">
                  <a:latin typeface="Eras Bold ITC" panose="020B0907030504020204" pitchFamily="34" charset="0"/>
                  <a:ea typeface="한컴산뜻돋움" panose="02000000000000000000" pitchFamily="2" charset="-127"/>
                </a:rPr>
                <a:t>If/else</a:t>
              </a:r>
              <a:r>
                <a:rPr lang="en-US" altLang="ko-KR" sz="1170" b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 </a:t>
              </a:r>
              <a:r>
                <a:rPr lang="ko-KR" altLang="en-US" sz="117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블록의 순서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260593E-B0D8-FA48-8420-D122D81820E1}"/>
              </a:ext>
            </a:extLst>
          </p:cNvPr>
          <p:cNvGrpSpPr/>
          <p:nvPr/>
        </p:nvGrpSpPr>
        <p:grpSpPr>
          <a:xfrm>
            <a:off x="4724321" y="3040031"/>
            <a:ext cx="3706339" cy="531051"/>
            <a:chOff x="3061208" y="3816617"/>
            <a:chExt cx="3706339" cy="53105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3A6943-C957-3417-1889-A90E3E22E698}"/>
                </a:ext>
              </a:extLst>
            </p:cNvPr>
            <p:cNvSpPr txBox="1"/>
            <p:nvPr/>
          </p:nvSpPr>
          <p:spPr>
            <a:xfrm>
              <a:off x="3061208" y="3816617"/>
              <a:ext cx="646068" cy="5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1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04</a:t>
              </a:r>
              <a:endParaRPr lang="ko-KR" altLang="en-US" sz="31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E9C588-1D06-AAB5-D4B7-51CE1D5AD7DB}"/>
                </a:ext>
              </a:extLst>
            </p:cNvPr>
            <p:cNvSpPr/>
            <p:nvPr/>
          </p:nvSpPr>
          <p:spPr>
            <a:xfrm>
              <a:off x="3668193" y="3904052"/>
              <a:ext cx="3099353" cy="234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70" b="1">
                  <a:latin typeface="Eras Bold ITC" panose="020B0907030504020204" pitchFamily="34" charset="0"/>
                  <a:ea typeface="한컴산뜻돋움" panose="02000000000000000000" pitchFamily="2" charset="-127"/>
                </a:rPr>
                <a:t>Do/while  </a:t>
              </a:r>
              <a:r>
                <a:rPr lang="ko-KR" altLang="en-US" sz="117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루프 피하기</a:t>
              </a:r>
            </a:p>
          </p:txBody>
        </p:sp>
        <p:sp>
          <p:nvSpPr>
            <p:cNvPr id="52" name="Google Shape;5127;p44">
              <a:extLst>
                <a:ext uri="{FF2B5EF4-FFF2-40B4-BE49-F238E27FC236}">
                  <a16:creationId xmlns:a16="http://schemas.microsoft.com/office/drawing/2014/main" id="{BA74697C-4499-5C92-552D-DC709A5B48A2}"/>
                </a:ext>
              </a:extLst>
            </p:cNvPr>
            <p:cNvSpPr txBox="1"/>
            <p:nvPr/>
          </p:nvSpPr>
          <p:spPr>
            <a:xfrm>
              <a:off x="3492917" y="4066089"/>
              <a:ext cx="1642688" cy="227934"/>
            </a:xfrm>
            <a:prstGeom prst="rect">
              <a:avLst/>
            </a:prstGeom>
            <a:noFill/>
            <a:ln>
              <a:noFill/>
            </a:ln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spcFirstLastPara="1" vert="horz" wrap="square" lIns="53474" tIns="53474" rIns="53474" bIns="53474" rtlCol="0" anchor="t" anchorCtr="0">
              <a:noAutofit/>
            </a:bodyPr>
            <a:lstStyle>
              <a:defPPr>
                <a:defRPr lang="en-US"/>
              </a:defPPr>
              <a:lvl1pPr marL="0" algn="ctr" defTabSz="267414" rtl="0" eaLnBrk="1" latinLnBrk="1" hangingPunct="1">
                <a:spcBef>
                  <a:spcPct val="0"/>
                </a:spcBef>
                <a:buNone/>
                <a:defRPr sz="3158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marL="267414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19">
                  <a:solidFill>
                    <a:schemeClr val="tx1"/>
                  </a:solidFill>
                  <a:latin typeface="Eras Bold ITC" panose="020B0907030504020204" pitchFamily="34" charset="0"/>
                </a:rPr>
                <a:t>Avoid do/while Loops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9B81867-7A70-8FDC-C380-2F336F0D0BC2}"/>
              </a:ext>
            </a:extLst>
          </p:cNvPr>
          <p:cNvGrpSpPr/>
          <p:nvPr/>
        </p:nvGrpSpPr>
        <p:grpSpPr>
          <a:xfrm>
            <a:off x="4748000" y="5163067"/>
            <a:ext cx="1435408" cy="531051"/>
            <a:chOff x="3044403" y="2299370"/>
            <a:chExt cx="1435408" cy="53105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D4F8061-C8C3-47E8-7AC4-707512FCAE66}"/>
                </a:ext>
              </a:extLst>
            </p:cNvPr>
            <p:cNvSpPr txBox="1"/>
            <p:nvPr/>
          </p:nvSpPr>
          <p:spPr>
            <a:xfrm>
              <a:off x="3044403" y="2299370"/>
              <a:ext cx="646068" cy="5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100">
                  <a:latin typeface="Eras Bold ITC" panose="020B0907030504020204" pitchFamily="34" charset="0"/>
                  <a:ea typeface="HY견고딕" panose="02030600000101010101" pitchFamily="18" charset="-127"/>
                </a:rPr>
                <a:t>00</a:t>
              </a:r>
              <a:endParaRPr lang="ko-KR" altLang="en-US" sz="3100">
                <a:latin typeface="Eras Bold ITC" panose="020B0907030504020204" pitchFamily="34" charset="0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4B08E5B-6402-E928-BCF2-94C82852CFF8}"/>
                </a:ext>
              </a:extLst>
            </p:cNvPr>
            <p:cNvSpPr/>
            <p:nvPr/>
          </p:nvSpPr>
          <p:spPr>
            <a:xfrm>
              <a:off x="3641845" y="2449749"/>
              <a:ext cx="837966" cy="234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7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요약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EBA3F13-B225-D4E2-F166-ED093D81B867}"/>
              </a:ext>
            </a:extLst>
          </p:cNvPr>
          <p:cNvGrpSpPr/>
          <p:nvPr/>
        </p:nvGrpSpPr>
        <p:grpSpPr>
          <a:xfrm>
            <a:off x="4747999" y="4080170"/>
            <a:ext cx="3330563" cy="531051"/>
            <a:chOff x="3044400" y="1284942"/>
            <a:chExt cx="3330563" cy="53105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A8F84D-E431-8A18-7AE5-E8C312696390}"/>
                </a:ext>
              </a:extLst>
            </p:cNvPr>
            <p:cNvSpPr txBox="1"/>
            <p:nvPr/>
          </p:nvSpPr>
          <p:spPr>
            <a:xfrm>
              <a:off x="3044400" y="1284942"/>
              <a:ext cx="664585" cy="5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100">
                  <a:latin typeface="Eras Bold ITC" panose="020B0907030504020204" pitchFamily="34" charset="0"/>
                  <a:ea typeface="HY견고딕" panose="02030600000101010101" pitchFamily="18" charset="-127"/>
                </a:rPr>
                <a:t>06</a:t>
              </a:r>
              <a:endParaRPr lang="ko-KR" altLang="en-US" sz="3100">
                <a:latin typeface="Eras Bold ITC" panose="020B0907030504020204" pitchFamily="34" charset="0"/>
                <a:ea typeface="HY견고딕" panose="0203060000010101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8898BE1-3DAF-427C-0609-E38CFE59FD4D}"/>
                </a:ext>
              </a:extLst>
            </p:cNvPr>
            <p:cNvSpPr/>
            <p:nvPr/>
          </p:nvSpPr>
          <p:spPr>
            <a:xfrm>
              <a:off x="3641843" y="1396895"/>
              <a:ext cx="2733120" cy="234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7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중첩을 최소화하기</a:t>
              </a:r>
            </a:p>
          </p:txBody>
        </p:sp>
        <p:sp>
          <p:nvSpPr>
            <p:cNvPr id="59" name="Google Shape;5127;p44">
              <a:extLst>
                <a:ext uri="{FF2B5EF4-FFF2-40B4-BE49-F238E27FC236}">
                  <a16:creationId xmlns:a16="http://schemas.microsoft.com/office/drawing/2014/main" id="{B453AD92-8702-F337-CF4D-AA79E96550AA}"/>
                </a:ext>
              </a:extLst>
            </p:cNvPr>
            <p:cNvSpPr txBox="1"/>
            <p:nvPr/>
          </p:nvSpPr>
          <p:spPr>
            <a:xfrm>
              <a:off x="3641844" y="1561696"/>
              <a:ext cx="2521336" cy="220293"/>
            </a:xfrm>
            <a:prstGeom prst="rect">
              <a:avLst/>
            </a:prstGeom>
            <a:noFill/>
            <a:ln>
              <a:noFill/>
            </a:ln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spcFirstLastPara="1" vert="horz" wrap="square" lIns="53474" tIns="53474" rIns="53474" bIns="53474" rtlCol="0" anchor="t" anchorCtr="0">
              <a:noAutofit/>
            </a:bodyPr>
            <a:lstStyle>
              <a:defPPr>
                <a:defRPr lang="en-US"/>
              </a:defPPr>
              <a:lvl1pPr marL="0" algn="ctr" defTabSz="267414" rtl="0" eaLnBrk="1" latinLnBrk="1" hangingPunct="1">
                <a:spcBef>
                  <a:spcPct val="0"/>
                </a:spcBef>
                <a:buNone/>
                <a:defRPr sz="3158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marL="267414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ct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19">
                  <a:solidFill>
                    <a:schemeClr val="tx1"/>
                  </a:solidFill>
                  <a:latin typeface="Eras Bold ITC" panose="020B0907030504020204" pitchFamily="34" charset="0"/>
                  <a:ea typeface="HY견고딕" panose="02030600000101010101" pitchFamily="18" charset="-127"/>
                </a:rPr>
                <a:t>Minimize Nesting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F72EF5C-C8AA-648A-CB84-80E6578AB7FF}"/>
              </a:ext>
            </a:extLst>
          </p:cNvPr>
          <p:cNvGrpSpPr/>
          <p:nvPr/>
        </p:nvGrpSpPr>
        <p:grpSpPr>
          <a:xfrm>
            <a:off x="4747999" y="4621618"/>
            <a:ext cx="3055868" cy="531051"/>
            <a:chOff x="3044403" y="1800714"/>
            <a:chExt cx="3055868" cy="53105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C2D5F4-422D-B99A-9B3C-87597E94A4C3}"/>
                </a:ext>
              </a:extLst>
            </p:cNvPr>
            <p:cNvSpPr txBox="1"/>
            <p:nvPr/>
          </p:nvSpPr>
          <p:spPr>
            <a:xfrm>
              <a:off x="3044403" y="1800714"/>
              <a:ext cx="646068" cy="5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100">
                  <a:latin typeface="Eras Bold ITC" panose="020B0907030504020204" pitchFamily="34" charset="0"/>
                  <a:ea typeface="HY견고딕" panose="02030600000101010101" pitchFamily="18" charset="-127"/>
                </a:rPr>
                <a:t>07</a:t>
              </a:r>
              <a:endParaRPr lang="ko-KR" altLang="en-US" sz="3100">
                <a:latin typeface="Eras Bold ITC" panose="020B0907030504020204" pitchFamily="34" charset="0"/>
                <a:ea typeface="HY견고딕" panose="02030600000101010101" pitchFamily="18" charset="-127"/>
              </a:endParaRPr>
            </a:p>
          </p:txBody>
        </p:sp>
        <p:sp>
          <p:nvSpPr>
            <p:cNvPr id="62" name="Google Shape;5127;p44">
              <a:extLst>
                <a:ext uri="{FF2B5EF4-FFF2-40B4-BE49-F238E27FC236}">
                  <a16:creationId xmlns:a16="http://schemas.microsoft.com/office/drawing/2014/main" id="{EB9F9891-046C-9768-1FFA-ED021A47A1BD}"/>
                </a:ext>
              </a:extLst>
            </p:cNvPr>
            <p:cNvSpPr txBox="1"/>
            <p:nvPr/>
          </p:nvSpPr>
          <p:spPr>
            <a:xfrm>
              <a:off x="3641845" y="2081850"/>
              <a:ext cx="2458425" cy="182533"/>
            </a:xfrm>
            <a:prstGeom prst="rect">
              <a:avLst/>
            </a:prstGeom>
            <a:noFill/>
            <a:ln>
              <a:noFill/>
            </a:ln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spcFirstLastPara="1" vert="horz" wrap="square" lIns="53474" tIns="53474" rIns="53474" bIns="53474" rtlCol="0" anchor="t" anchorCtr="0">
              <a:noAutofit/>
            </a:bodyPr>
            <a:lstStyle>
              <a:defPPr>
                <a:defRPr lang="en-US"/>
              </a:defPPr>
              <a:lvl1pPr marL="0" algn="ctr" defTabSz="267414" rtl="0" eaLnBrk="1" latinLnBrk="1" hangingPunct="1">
                <a:spcBef>
                  <a:spcPct val="0"/>
                </a:spcBef>
                <a:buNone/>
                <a:defRPr sz="3158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marL="267414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1" hangingPunct="1">
                <a:defRPr sz="1053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ct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19">
                  <a:solidFill>
                    <a:schemeClr val="tx1"/>
                  </a:solidFill>
                  <a:latin typeface="Eras Bold ITC" panose="020B0907030504020204" pitchFamily="34" charset="0"/>
                  <a:ea typeface="HY견고딕" panose="02030600000101010101" pitchFamily="18" charset="-127"/>
                </a:rPr>
                <a:t>Can You Follow the Flow of Excution?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CA9EFB-8F45-8FBD-03CD-D7CA22C76AE1}"/>
                </a:ext>
              </a:extLst>
            </p:cNvPr>
            <p:cNvSpPr/>
            <p:nvPr/>
          </p:nvSpPr>
          <p:spPr>
            <a:xfrm>
              <a:off x="3641842" y="1918537"/>
              <a:ext cx="2230587" cy="234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7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실행 흐름을 따라올 수 있는가</a:t>
              </a:r>
              <a:r>
                <a:rPr lang="en-US" altLang="ko-KR" sz="117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117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01DC3F4-4335-3FEC-CD53-4685627E9F0F}"/>
              </a:ext>
            </a:extLst>
          </p:cNvPr>
          <p:cNvGrpSpPr/>
          <p:nvPr/>
        </p:nvGrpSpPr>
        <p:grpSpPr>
          <a:xfrm>
            <a:off x="4748000" y="3538722"/>
            <a:ext cx="3374113" cy="531051"/>
            <a:chOff x="3044403" y="666639"/>
            <a:chExt cx="3374113" cy="53105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9B1D0D-F900-DF5B-7B03-D14C1D4C7359}"/>
                </a:ext>
              </a:extLst>
            </p:cNvPr>
            <p:cNvSpPr txBox="1"/>
            <p:nvPr/>
          </p:nvSpPr>
          <p:spPr>
            <a:xfrm>
              <a:off x="3044403" y="666639"/>
              <a:ext cx="646068" cy="5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100">
                  <a:latin typeface="Eras Bold ITC" panose="020B0907030504020204" pitchFamily="34" charset="0"/>
                  <a:ea typeface="HY견고딕" panose="02030600000101010101" pitchFamily="18" charset="-127"/>
                </a:rPr>
                <a:t>05</a:t>
              </a:r>
              <a:endParaRPr lang="ko-KR" altLang="en-US" sz="3100">
                <a:latin typeface="Eras Bold ITC" panose="020B0907030504020204" pitchFamily="34" charset="0"/>
                <a:ea typeface="HY견고딕" panose="02030600000101010101" pitchFamily="18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752D863-0465-C788-EAA7-FD75887D3798}"/>
                </a:ext>
              </a:extLst>
            </p:cNvPr>
            <p:cNvSpPr/>
            <p:nvPr/>
          </p:nvSpPr>
          <p:spPr>
            <a:xfrm>
              <a:off x="3641845" y="708633"/>
              <a:ext cx="2776671" cy="234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7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악명 높은 </a:t>
              </a:r>
              <a:r>
                <a:rPr lang="en-US" altLang="ko-KR" sz="1170" b="1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goto</a:t>
              </a:r>
              <a:endParaRPr lang="ko-KR" altLang="en-US" sz="117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CD2CA3E-F215-94AE-4CAC-AD0BFD39971D}"/>
                </a:ext>
              </a:extLst>
            </p:cNvPr>
            <p:cNvSpPr/>
            <p:nvPr/>
          </p:nvSpPr>
          <p:spPr>
            <a:xfrm>
              <a:off x="3641845" y="932164"/>
              <a:ext cx="1109356" cy="18001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19">
                  <a:latin typeface="Eras Bold ITC" panose="020B0907030504020204" pitchFamily="34" charset="0"/>
                  <a:ea typeface="HY견고딕" panose="02030600000101010101" pitchFamily="18" charset="-127"/>
                </a:rPr>
                <a:t>The Infamous goto</a:t>
              </a:r>
              <a:endParaRPr lang="ko-KR" altLang="en-US" sz="819">
                <a:latin typeface="Eras Bold ITC" panose="020B0907030504020204" pitchFamily="34" charset="0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72726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4761269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조건문에서 인수의 순서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DA81310-88DA-1C57-18E9-9BAE8870E1F0}"/>
              </a:ext>
            </a:extLst>
          </p:cNvPr>
          <p:cNvGrpSpPr/>
          <p:nvPr/>
        </p:nvGrpSpPr>
        <p:grpSpPr>
          <a:xfrm>
            <a:off x="1066620" y="3175288"/>
            <a:ext cx="9142959" cy="864083"/>
            <a:chOff x="-288529" y="1267892"/>
            <a:chExt cx="6175506" cy="11982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5DF989-7B40-987D-A9C6-35E52233C661}"/>
                </a:ext>
              </a:extLst>
            </p:cNvPr>
            <p:cNvSpPr txBox="1"/>
            <p:nvPr/>
          </p:nvSpPr>
          <p:spPr>
            <a:xfrm>
              <a:off x="-288529" y="1267892"/>
              <a:ext cx="2740278" cy="1198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632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        당신의 나이가 </a:t>
              </a:r>
              <a:endParaRPr lang="en-US" altLang="ko-KR" sz="2632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sz="2632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 18</a:t>
              </a:r>
              <a:r>
                <a:rPr lang="ko-KR" altLang="en-US" sz="2632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살보다 작거나 같다면</a:t>
              </a:r>
              <a:r>
                <a:rPr lang="en-US" altLang="ko-KR" sz="2632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2632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9C1BE2-144C-ECEC-0C4D-AD6B98EA6A3F}"/>
                </a:ext>
              </a:extLst>
            </p:cNvPr>
            <p:cNvSpPr txBox="1"/>
            <p:nvPr/>
          </p:nvSpPr>
          <p:spPr>
            <a:xfrm>
              <a:off x="2536985" y="1402905"/>
              <a:ext cx="403077" cy="63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632">
                  <a:latin typeface="Eras Bold ITC" panose="020B0907030504020204" pitchFamily="34" charset="0"/>
                </a:rPr>
                <a:t>VS</a:t>
              </a:r>
              <a:endParaRPr lang="ko-KR" altLang="en-US" sz="2632">
                <a:latin typeface="Eras Bold ITC" panose="020B0907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3C89AE-9E3A-1758-BEA7-544164E37B8B}"/>
                </a:ext>
              </a:extLst>
            </p:cNvPr>
            <p:cNvSpPr txBox="1"/>
            <p:nvPr/>
          </p:nvSpPr>
          <p:spPr>
            <a:xfrm>
              <a:off x="3146700" y="1267892"/>
              <a:ext cx="2740278" cy="1198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632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       18</a:t>
              </a:r>
              <a:r>
                <a:rPr lang="ko-KR" altLang="en-US" sz="2632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살이 당신의 </a:t>
              </a:r>
              <a:endParaRPr lang="en-US" altLang="ko-KR" sz="2632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2632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나이보다 작거나 같다면</a:t>
              </a:r>
              <a:r>
                <a:rPr lang="en-US" altLang="ko-KR" sz="2632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2632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07843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4761269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조건문에서 인수의 순서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C7A0B-E28A-30F0-1C9B-37DE31144F75}"/>
              </a:ext>
            </a:extLst>
          </p:cNvPr>
          <p:cNvSpPr txBox="1"/>
          <p:nvPr/>
        </p:nvSpPr>
        <p:spPr>
          <a:xfrm>
            <a:off x="1203365" y="1642110"/>
            <a:ext cx="5236342" cy="32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다음 코드에서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더 읽기 편한 코드는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755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B9DE76-F4F9-FD56-70BB-D4E8CC5F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25" y="2263679"/>
            <a:ext cx="3027861" cy="1359975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342484-8B97-7192-B6DF-00EBCDA8F259}"/>
              </a:ext>
            </a:extLst>
          </p:cNvPr>
          <p:cNvSpPr txBox="1"/>
          <p:nvPr/>
        </p:nvSpPr>
        <p:spPr>
          <a:xfrm>
            <a:off x="1203365" y="3781425"/>
            <a:ext cx="5437426" cy="32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이 파트에서 말하고자 하는 것은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0E4036E-9A19-E78E-9C4E-D547F2E2C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76823"/>
              </p:ext>
            </p:extLst>
          </p:nvPr>
        </p:nvGraphicFramePr>
        <p:xfrm>
          <a:off x="1255362" y="4328634"/>
          <a:ext cx="8594401" cy="11909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9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7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3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62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좌변</a:t>
                      </a:r>
                    </a:p>
                  </a:txBody>
                  <a:tcPr marL="53483" marR="53483" marT="26741" marB="2674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62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우변</a:t>
                      </a:r>
                    </a:p>
                  </a:txBody>
                  <a:tcPr marL="53483" marR="53483" marT="26741" marB="267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62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값이 더 유동적인 </a:t>
                      </a:r>
                      <a:r>
                        <a:rPr lang="en-US" altLang="ko-KR" sz="1462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462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질문을 받는 표현</a:t>
                      </a:r>
                      <a:r>
                        <a:rPr lang="en-US" altLang="ko-KR" sz="1462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</a:p>
                    <a:p>
                      <a:pPr latinLnBrk="1"/>
                      <a:r>
                        <a:rPr lang="en-US" altLang="ko-KR" sz="1462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462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일반적으로 변수</a:t>
                      </a:r>
                      <a:endParaRPr lang="ko-KR" altLang="en-US" sz="25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53483" marR="53483" marT="26741" marB="2674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62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더 고정적인 값으로</a:t>
                      </a:r>
                      <a:r>
                        <a:rPr lang="en-US" altLang="ko-KR" sz="1462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462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비교대상으로 사용되는 표현</a:t>
                      </a:r>
                      <a:endParaRPr lang="en-US" altLang="ko-KR" sz="25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462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462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일반적으로 상수</a:t>
                      </a:r>
                      <a:endParaRPr lang="ko-KR" altLang="en-US" sz="25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53483" marR="53483" marT="26741" marB="2674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6437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4180901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02. If/else </a:t>
            </a:r>
            <a:r>
              <a:rPr lang="ko-KR" altLang="en-US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블록의 순서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A654C-FF6A-E93B-D219-0A001C9AA79A}"/>
              </a:ext>
            </a:extLst>
          </p:cNvPr>
          <p:cNvSpPr txBox="1"/>
          <p:nvPr/>
        </p:nvSpPr>
        <p:spPr>
          <a:xfrm>
            <a:off x="1235968" y="1802371"/>
            <a:ext cx="990547" cy="27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62">
                <a:latin typeface="Eras Bold ITC" panose="020B0907030504020204" pitchFamily="34" charset="0"/>
                <a:ea typeface="휴먼둥근헤드라인" panose="02030504000101010101" pitchFamily="18" charset="-127"/>
              </a:rPr>
              <a:t>Ex)</a:t>
            </a:r>
            <a:endParaRPr lang="ko-KR" altLang="en-US" sz="1462">
              <a:latin typeface="Eras Bold ITC" panose="020B0907030504020204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885DF9-5A56-4931-92EB-B6E9B6E7C7DD}"/>
              </a:ext>
            </a:extLst>
          </p:cNvPr>
          <p:cNvSpPr txBox="1"/>
          <p:nvPr/>
        </p:nvSpPr>
        <p:spPr>
          <a:xfrm>
            <a:off x="4026659" y="2320822"/>
            <a:ext cx="485902" cy="27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62">
                <a:latin typeface="Eras Bold ITC" panose="020B0907030504020204" pitchFamily="34" charset="0"/>
              </a:rPr>
              <a:t>==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A6BFA1-FD3F-330E-C2EF-54DCBEA707B6}"/>
              </a:ext>
            </a:extLst>
          </p:cNvPr>
          <p:cNvSpPr txBox="1"/>
          <p:nvPr/>
        </p:nvSpPr>
        <p:spPr>
          <a:xfrm>
            <a:off x="1337072" y="1374696"/>
            <a:ext cx="8046804" cy="32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55" b="1">
                <a:latin typeface="HY견고딕" panose="02030600000101010101" pitchFamily="18" charset="-127"/>
                <a:ea typeface="HY견고딕" panose="02030600000101010101" pitchFamily="18" charset="-127"/>
              </a:rPr>
              <a:t>If/else </a:t>
            </a:r>
            <a:r>
              <a:rPr lang="ko-KR" altLang="en-US" sz="1755" b="1">
                <a:latin typeface="HY견고딕" panose="02030600000101010101" pitchFamily="18" charset="-127"/>
                <a:ea typeface="HY견고딕" panose="02030600000101010101" pitchFamily="18" charset="-127"/>
              </a:rPr>
              <a:t>문은 블록의 순서를 자유롭게 바꿔 작성할 수 있다</a:t>
            </a:r>
            <a:r>
              <a:rPr lang="en-US" altLang="ko-KR" sz="1755" b="1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755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DF1A435-E4B7-5F9B-C951-AEFC44A7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56" y="1917767"/>
            <a:ext cx="2377604" cy="13733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6B746A-3D21-FCB1-1BCC-E0A545F7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908" y="1941885"/>
            <a:ext cx="2126553" cy="12774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92513D-23A3-2721-E79C-F0DC42B5D604}"/>
              </a:ext>
            </a:extLst>
          </p:cNvPr>
          <p:cNvSpPr txBox="1"/>
          <p:nvPr/>
        </p:nvSpPr>
        <p:spPr>
          <a:xfrm>
            <a:off x="1235969" y="3395990"/>
            <a:ext cx="6292939" cy="34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72">
                <a:latin typeface="HY견고딕" panose="02030600000101010101" pitchFamily="18" charset="-127"/>
                <a:ea typeface="HY견고딕" panose="02030600000101010101" pitchFamily="18" charset="-127"/>
              </a:rPr>
              <a:t>이 책에서 권유하는 </a:t>
            </a:r>
            <a:r>
              <a:rPr lang="en-US" altLang="ko-KR" sz="1872">
                <a:latin typeface="HY견고딕" panose="02030600000101010101" pitchFamily="18" charset="-127"/>
                <a:ea typeface="HY견고딕" panose="02030600000101010101" pitchFamily="18" charset="-127"/>
              </a:rPr>
              <a:t>if/else</a:t>
            </a:r>
            <a:r>
              <a:rPr lang="ko-KR" altLang="en-US" sz="1872">
                <a:latin typeface="HY견고딕" panose="02030600000101010101" pitchFamily="18" charset="-127"/>
                <a:ea typeface="HY견고딕" panose="02030600000101010101" pitchFamily="18" charset="-127"/>
              </a:rPr>
              <a:t>문의 코딩스타일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7D284-7C3A-5827-DABC-D48A2CDEA364}"/>
              </a:ext>
            </a:extLst>
          </p:cNvPr>
          <p:cNvSpPr txBox="1"/>
          <p:nvPr/>
        </p:nvSpPr>
        <p:spPr>
          <a:xfrm>
            <a:off x="1051059" y="4015434"/>
            <a:ext cx="6184078" cy="594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부정이 아닌 긍정을 다루어라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즉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,“a != b”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가 아닌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“a == b”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로 작성하자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755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25AEFB-037E-5509-CAE4-84B34DF14E32}"/>
              </a:ext>
            </a:extLst>
          </p:cNvPr>
          <p:cNvSpPr txBox="1"/>
          <p:nvPr/>
        </p:nvSpPr>
        <p:spPr>
          <a:xfrm>
            <a:off x="1042039" y="4811218"/>
            <a:ext cx="7618105" cy="594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/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간단한 것을 먼저 처리하라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fontAlgn="base" latinLnBrk="1"/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더 간단한 코드를 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if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문에 작성하고 더 복잡한 코드를 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else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문에 작성하자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755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D03E99-B776-A91F-3EFF-4609F666025F}"/>
              </a:ext>
            </a:extLst>
          </p:cNvPr>
          <p:cNvSpPr txBox="1"/>
          <p:nvPr/>
        </p:nvSpPr>
        <p:spPr>
          <a:xfrm>
            <a:off x="1065915" y="5607002"/>
            <a:ext cx="5304343" cy="594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/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더 흥미롭고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확실한 것을 먼저 다루어라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755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1755"/>
          </a:p>
        </p:txBody>
      </p:sp>
    </p:spTree>
    <p:extLst>
      <p:ext uri="{BB962C8B-B14F-4D97-AF65-F5344CB8AC3E}">
        <p14:creationId xmlns:p14="http://schemas.microsoft.com/office/powerpoint/2010/main" val="1918598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6357983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924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삼항연산자를 이용한 조건문 표현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534CC1-862E-8EA0-157E-D4FFA4B31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44" y="1755541"/>
            <a:ext cx="8828924" cy="3416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165EE2D-343F-6FA4-5451-A7D9E93D4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146" y="2789118"/>
            <a:ext cx="4869123" cy="15265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E53448E-AD08-9BE0-DDEC-D3ECB14FF5E0}"/>
              </a:ext>
            </a:extLst>
          </p:cNvPr>
          <p:cNvSpPr txBox="1"/>
          <p:nvPr/>
        </p:nvSpPr>
        <p:spPr>
          <a:xfrm>
            <a:off x="5282938" y="2200634"/>
            <a:ext cx="391537" cy="459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32"/>
              <a:t>vs</a:t>
            </a:r>
            <a:endParaRPr lang="ko-KR" altLang="en-US" sz="2632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675A-3974-F104-E429-011ED245F361}"/>
              </a:ext>
            </a:extLst>
          </p:cNvPr>
          <p:cNvSpPr txBox="1"/>
          <p:nvPr/>
        </p:nvSpPr>
        <p:spPr>
          <a:xfrm>
            <a:off x="1337072" y="4591658"/>
            <a:ext cx="8828924" cy="63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72">
                <a:latin typeface="HY견고딕" panose="02030600000101010101" pitchFamily="18" charset="-127"/>
                <a:ea typeface="HY견고딕" panose="02030600000101010101" pitchFamily="18" charset="-127"/>
              </a:rPr>
              <a:t>줄 수를 최소화하는 일보다 다른 사람이 코드를 읽고</a:t>
            </a:r>
            <a:r>
              <a:rPr lang="en-US" altLang="ko-KR" sz="1872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872">
                <a:latin typeface="HY견고딕" panose="02030600000101010101" pitchFamily="18" charset="-127"/>
                <a:ea typeface="HY견고딕" panose="02030600000101010101" pitchFamily="18" charset="-127"/>
              </a:rPr>
              <a:t>이해하는 데 걸리는 시간을 </a:t>
            </a:r>
            <a:endParaRPr lang="en-US" altLang="ko-KR" sz="1872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872">
                <a:latin typeface="HY견고딕" panose="02030600000101010101" pitchFamily="18" charset="-127"/>
                <a:ea typeface="HY견고딕" panose="02030600000101010101" pitchFamily="18" charset="-127"/>
              </a:rPr>
              <a:t>최소화하는 것이 더 중요하다</a:t>
            </a:r>
            <a:r>
              <a:rPr lang="en-US" altLang="ko-KR" sz="1872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72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96C9A-520B-0E44-E0DB-2677518D894C}"/>
              </a:ext>
            </a:extLst>
          </p:cNvPr>
          <p:cNvSpPr txBox="1"/>
          <p:nvPr/>
        </p:nvSpPr>
        <p:spPr>
          <a:xfrm>
            <a:off x="1337072" y="5492279"/>
            <a:ext cx="8828924" cy="63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72">
                <a:latin typeface="HY견고딕" panose="02030600000101010101" pitchFamily="18" charset="-127"/>
                <a:ea typeface="HY견고딕" panose="02030600000101010101" pitchFamily="18" charset="-127"/>
              </a:rPr>
              <a:t>기본적으로 </a:t>
            </a:r>
            <a:r>
              <a:rPr lang="en-US" altLang="ko-KR" sz="1872">
                <a:latin typeface="HY견고딕" panose="02030600000101010101" pitchFamily="18" charset="-127"/>
                <a:ea typeface="HY견고딕" panose="02030600000101010101" pitchFamily="18" charset="-127"/>
              </a:rPr>
              <a:t>if/else</a:t>
            </a:r>
            <a:r>
              <a:rPr lang="ko-KR" altLang="en-US" sz="1872">
                <a:latin typeface="HY견고딕" panose="02030600000101010101" pitchFamily="18" charset="-127"/>
                <a:ea typeface="HY견고딕" panose="02030600000101010101" pitchFamily="18" charset="-127"/>
              </a:rPr>
              <a:t>문을 이용하라</a:t>
            </a:r>
            <a:r>
              <a:rPr lang="en-US" altLang="ko-KR" sz="1872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872">
                <a:latin typeface="HY견고딕" panose="02030600000101010101" pitchFamily="18" charset="-127"/>
                <a:ea typeface="HY견고딕" panose="02030600000101010101" pitchFamily="18" charset="-127"/>
              </a:rPr>
              <a:t>? : </a:t>
            </a:r>
            <a:r>
              <a:rPr lang="ko-KR" altLang="en-US" sz="1872">
                <a:latin typeface="HY견고딕" panose="02030600000101010101" pitchFamily="18" charset="-127"/>
                <a:ea typeface="HY견고딕" panose="02030600000101010101" pitchFamily="18" charset="-127"/>
              </a:rPr>
              <a:t>를 이용하는 </a:t>
            </a:r>
            <a:r>
              <a:rPr lang="ko-KR" altLang="en-US" sz="1872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삼항 연산은 매우 간단할 때만 </a:t>
            </a:r>
            <a:r>
              <a:rPr lang="ko-KR" altLang="en-US" sz="1872">
                <a:latin typeface="HY견고딕" panose="02030600000101010101" pitchFamily="18" charset="-127"/>
                <a:ea typeface="HY견고딕" panose="02030600000101010101" pitchFamily="18" charset="-127"/>
              </a:rPr>
              <a:t>사용해야 한다</a:t>
            </a:r>
            <a:r>
              <a:rPr lang="en-US" altLang="ko-KR" sz="1872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72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09638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4624381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04. do/while </a:t>
            </a:r>
            <a:r>
              <a:rPr lang="ko-KR" altLang="en-US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루프 피하기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63972F-039B-6446-3C3F-435A56FB5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42" y="1419265"/>
            <a:ext cx="4885884" cy="18886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A59C9B-354E-A6C3-64FB-C0DA31FDE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198" y="3870564"/>
            <a:ext cx="4830172" cy="1208936"/>
          </a:xfrm>
          <a:prstGeom prst="rect">
            <a:avLst/>
          </a:prstGeom>
        </p:spPr>
      </p:pic>
      <p:pic>
        <p:nvPicPr>
          <p:cNvPr id="14" name="그래픽 13" descr="갈매기형 화살표 단색으로 채워진">
            <a:extLst>
              <a:ext uri="{FF2B5EF4-FFF2-40B4-BE49-F238E27FC236}">
                <a16:creationId xmlns:a16="http://schemas.microsoft.com/office/drawing/2014/main" id="{0767AD96-95B7-EFFB-6766-B80E01E97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077381" y="3042636"/>
            <a:ext cx="541805" cy="757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17A2A3-2973-F5C2-4C33-2700CE2C43CF}"/>
              </a:ext>
            </a:extLst>
          </p:cNvPr>
          <p:cNvSpPr txBox="1"/>
          <p:nvPr/>
        </p:nvSpPr>
        <p:spPr>
          <a:xfrm>
            <a:off x="1470779" y="5274246"/>
            <a:ext cx="8378984" cy="50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561" indent="-200561">
              <a:buFont typeface="Wingdings" panose="05000000000000000000" pitchFamily="2" charset="2"/>
              <a:buChar char="ü"/>
            </a:pP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코드를 위에서 아래로 읽는 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If, while, for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문에 비해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 Do/while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문은 아래에 조건식을 먼저 보고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다시 위로 올라가서 위에서 아래로 코드를 읽기 때문에 가독성이 떨어진다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62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4FFE5-82E9-D830-4FC7-D9B2A9D4DB87}"/>
              </a:ext>
            </a:extLst>
          </p:cNvPr>
          <p:cNvSpPr txBox="1"/>
          <p:nvPr/>
        </p:nvSpPr>
        <p:spPr>
          <a:xfrm>
            <a:off x="1470779" y="5833529"/>
            <a:ext cx="6644201" cy="27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561" indent="-200561">
              <a:buFont typeface="Wingdings" panose="05000000000000000000" pitchFamily="2" charset="2"/>
              <a:buChar char="ü"/>
            </a:pP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Do/while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문은 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while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문으로 충분히 작성할 수 있다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sz="1462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9234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4624381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04. do/while </a:t>
            </a:r>
            <a:r>
              <a:rPr lang="ko-KR" altLang="en-US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루프 피하기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CFE4F1-92BB-28D5-C1F5-747CE2F437D4}"/>
              </a:ext>
            </a:extLst>
          </p:cNvPr>
          <p:cNvSpPr/>
          <p:nvPr/>
        </p:nvSpPr>
        <p:spPr>
          <a:xfrm>
            <a:off x="2094746" y="2622629"/>
            <a:ext cx="6908205" cy="14941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 latinLnBrk="1"/>
            <a:r>
              <a:rPr lang="ko-KR" altLang="en-US" sz="2340">
                <a:latin typeface="HY견고딕" panose="02030600000101010101" pitchFamily="18" charset="-127"/>
                <a:ea typeface="HY견고딕" panose="02030600000101010101" pitchFamily="18" charset="-127"/>
              </a:rPr>
              <a:t>“내 경험으로 에러와 혼동의 원인은 </a:t>
            </a:r>
            <a:r>
              <a:rPr lang="en-US" altLang="ko-KR" sz="2340">
                <a:latin typeface="HY견고딕" panose="02030600000101010101" pitchFamily="18" charset="-127"/>
                <a:ea typeface="HY견고딕" panose="02030600000101010101" pitchFamily="18" charset="-127"/>
              </a:rPr>
              <a:t>do</a:t>
            </a:r>
            <a:r>
              <a:rPr lang="ko-KR" altLang="en-US" sz="2340">
                <a:latin typeface="HY견고딕" panose="02030600000101010101" pitchFamily="18" charset="-127"/>
                <a:ea typeface="HY견고딕" panose="02030600000101010101" pitchFamily="18" charset="-127"/>
              </a:rPr>
              <a:t>문에 있다</a:t>
            </a:r>
            <a:r>
              <a:rPr lang="en-US" altLang="ko-KR" sz="234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 fontAlgn="base" latinLnBrk="1"/>
            <a:r>
              <a:rPr lang="ko-KR" altLang="en-US" sz="2340">
                <a:latin typeface="HY견고딕" panose="02030600000101010101" pitchFamily="18" charset="-127"/>
                <a:ea typeface="HY견고딕" panose="02030600000101010101" pitchFamily="18" charset="-127"/>
              </a:rPr>
              <a:t>그래서 나는 조건이‘눈에 뜨이는 곳에 미리</a:t>
            </a:r>
            <a:r>
              <a:rPr lang="en-US" altLang="ko-KR" sz="234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</a:p>
          <a:p>
            <a:pPr algn="ctr" fontAlgn="base" latinLnBrk="1"/>
            <a:r>
              <a:rPr lang="ko-KR" altLang="en-US" sz="2340">
                <a:latin typeface="HY견고딕" panose="02030600000101010101" pitchFamily="18" charset="-127"/>
                <a:ea typeface="HY견고딕" panose="02030600000101010101" pitchFamily="18" charset="-127"/>
              </a:rPr>
              <a:t> 나타나도록 만드는 것을 선호한다</a:t>
            </a:r>
            <a:r>
              <a:rPr lang="en-US" altLang="ko-KR" sz="234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algn="ctr" fontAlgn="base" latinLnBrk="1"/>
            <a:r>
              <a:rPr lang="ko-KR" altLang="en-US" sz="2340">
                <a:latin typeface="HY견고딕" panose="02030600000101010101" pitchFamily="18" charset="-127"/>
                <a:ea typeface="HY견고딕" panose="02030600000101010101" pitchFamily="18" charset="-127"/>
              </a:rPr>
              <a:t>결과적으로 나는 </a:t>
            </a:r>
            <a:r>
              <a:rPr lang="en-US" altLang="ko-KR" sz="2340">
                <a:latin typeface="HY견고딕" panose="02030600000101010101" pitchFamily="18" charset="-127"/>
                <a:ea typeface="HY견고딕" panose="02030600000101010101" pitchFamily="18" charset="-127"/>
              </a:rPr>
              <a:t>do</a:t>
            </a:r>
            <a:r>
              <a:rPr lang="ko-KR" altLang="en-US" sz="2340">
                <a:latin typeface="HY견고딕" panose="02030600000101010101" pitchFamily="18" charset="-127"/>
                <a:ea typeface="HY견고딕" panose="02030600000101010101" pitchFamily="18" charset="-127"/>
              </a:rPr>
              <a:t>문을 피하는 경향이 있다</a:t>
            </a:r>
            <a:r>
              <a:rPr lang="en-US" altLang="ko-KR" sz="2340">
                <a:latin typeface="HY견고딕" panose="02030600000101010101" pitchFamily="18" charset="-127"/>
                <a:ea typeface="HY견고딕" panose="02030600000101010101" pitchFamily="18" charset="-127"/>
              </a:rPr>
              <a:t>.”</a:t>
            </a:r>
            <a:endParaRPr lang="ko-KR" altLang="en-US" sz="234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4B683-7F0F-B9BC-C42B-C3E4F0F358B3}"/>
              </a:ext>
            </a:extLst>
          </p:cNvPr>
          <p:cNvSpPr txBox="1"/>
          <p:nvPr/>
        </p:nvSpPr>
        <p:spPr>
          <a:xfrm>
            <a:off x="4300915" y="4295424"/>
            <a:ext cx="2495868" cy="50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반얀 스트라우스트럽 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ko-KR" altLang="en-US" sz="1462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ko-KR" altLang="en-US" sz="1462"/>
          </a:p>
        </p:txBody>
      </p:sp>
    </p:spTree>
    <p:extLst>
      <p:ext uri="{BB962C8B-B14F-4D97-AF65-F5344CB8AC3E}">
        <p14:creationId xmlns:p14="http://schemas.microsoft.com/office/powerpoint/2010/main" val="3134033784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3441142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악명 높은 </a:t>
            </a:r>
            <a:r>
              <a:rPr lang="en-US" altLang="ko-KR" sz="2924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goto</a:t>
            </a:r>
            <a:endParaRPr lang="ko-KR" altLang="en-US" sz="2924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F8861-C556-DB82-67AC-FE421D28DBD4}"/>
              </a:ext>
            </a:extLst>
          </p:cNvPr>
          <p:cNvSpPr txBox="1"/>
          <p:nvPr/>
        </p:nvSpPr>
        <p:spPr>
          <a:xfrm flipH="1">
            <a:off x="1689364" y="1468275"/>
            <a:ext cx="1159607" cy="32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55" err="1">
                <a:latin typeface="HY견고딕" panose="02030600000101010101" pitchFamily="18" charset="-127"/>
                <a:ea typeface="HY견고딕" panose="02030600000101010101" pitchFamily="18" charset="-127"/>
              </a:rPr>
              <a:t>goto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란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755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6D9C3-6F4E-F126-A3F1-D360C511D342}"/>
              </a:ext>
            </a:extLst>
          </p:cNvPr>
          <p:cNvSpPr txBox="1"/>
          <p:nvPr/>
        </p:nvSpPr>
        <p:spPr>
          <a:xfrm>
            <a:off x="2866411" y="1499138"/>
            <a:ext cx="7027921" cy="50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프로그램 수행 중 제어의 흐름을 프로그램의 특정 위치로 이동할 때 사용</a:t>
            </a:r>
            <a:b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1462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9336C-FDC0-EFD7-A990-12139177854B}"/>
              </a:ext>
            </a:extLst>
          </p:cNvPr>
          <p:cNvSpPr txBox="1"/>
          <p:nvPr/>
        </p:nvSpPr>
        <p:spPr>
          <a:xfrm>
            <a:off x="1510317" y="2119090"/>
            <a:ext cx="1257496" cy="55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38">
                <a:latin typeface="HY견고딕" panose="02030600000101010101" pitchFamily="18" charset="-127"/>
                <a:ea typeface="HY견고딕" panose="02030600000101010101" pitchFamily="18" charset="-127"/>
              </a:rPr>
              <a:t>권장을 하지 않는 이유 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1076F50-44FF-5CE3-E66D-41B5FCD59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6411" y="2115633"/>
            <a:ext cx="6009200" cy="504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3483" tIns="26741" rIns="53483" bIns="26741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482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ko-KR" altLang="ko-KR" sz="1462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goto 문을 사용하여 작성된 거의 모든 코드는 루프, 예외 처리와 같은 </a:t>
            </a:r>
            <a:endParaRPr kumimoji="0" lang="en-US" altLang="ko-KR" sz="1462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53482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ko-KR" altLang="ko-KR" sz="1462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C++의 다른 문법을 사용하여 더 명확하게 작성할 수 </a:t>
            </a:r>
            <a:r>
              <a:rPr kumimoji="0" lang="ko-KR" altLang="en-US" sz="1462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있음</a:t>
            </a:r>
            <a:endParaRPr kumimoji="0" lang="ko-KR" altLang="ko-KR" sz="1462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02CD74-F72C-6DDA-19A3-59ABDB599AC7}"/>
              </a:ext>
            </a:extLst>
          </p:cNvPr>
          <p:cNvSpPr txBox="1"/>
          <p:nvPr/>
        </p:nvSpPr>
        <p:spPr>
          <a:xfrm>
            <a:off x="2866411" y="2732128"/>
            <a:ext cx="7196189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함부로 </a:t>
            </a:r>
            <a:r>
              <a:rPr lang="en-US" altLang="ko-KR" sz="1462" err="1">
                <a:latin typeface="HY견고딕" panose="02030600000101010101" pitchFamily="18" charset="-127"/>
                <a:ea typeface="HY견고딕" panose="02030600000101010101" pitchFamily="18" charset="-127"/>
              </a:rPr>
              <a:t>goto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를 사용할 경우 스파게티 코드가 양산되어 프로그램의 가독성을 해치고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버그 발생 시 디버그하기 힘듦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515E44-822B-90D5-5860-56405EE61829}"/>
              </a:ext>
            </a:extLst>
          </p:cNvPr>
          <p:cNvSpPr txBox="1"/>
          <p:nvPr/>
        </p:nvSpPr>
        <p:spPr>
          <a:xfrm>
            <a:off x="1124202" y="3619033"/>
            <a:ext cx="1833175" cy="32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사용하기 좋은 예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360BE39-BE17-045D-A868-08F2F27CB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653" y="4058932"/>
            <a:ext cx="4030828" cy="13141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53483" tIns="26741" rIns="53483" bIns="26741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482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ko-KR" altLang="ko-KR" sz="117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for (...) </a:t>
            </a:r>
            <a:endParaRPr kumimoji="0" lang="en-US" altLang="ko-KR" sz="117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53482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17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kumimoji="0" lang="ko-KR" altLang="ko-KR" sz="117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for (...) </a:t>
            </a:r>
            <a:endParaRPr kumimoji="0" lang="en-US" altLang="ko-KR" sz="117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53482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17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kumimoji="0" lang="ko-KR" altLang="ko-KR" sz="117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for (...) </a:t>
            </a:r>
            <a:endParaRPr kumimoji="0" lang="en-US" altLang="ko-KR" sz="117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53482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17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		</a:t>
            </a:r>
            <a:r>
              <a:rPr kumimoji="0" lang="ko-KR" altLang="ko-KR" sz="117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.... </a:t>
            </a:r>
            <a:endParaRPr kumimoji="0" lang="en-US" altLang="ko-KR" sz="117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53482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17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		</a:t>
            </a:r>
            <a:r>
              <a:rPr kumimoji="0" lang="ko-KR" altLang="ko-KR" sz="117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if (....) goto quit; </a:t>
            </a:r>
            <a:endParaRPr lang="en-US" altLang="ko-KR" sz="117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53482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ko-KR" altLang="ko-KR" sz="117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quit: </a:t>
            </a:r>
            <a:endParaRPr kumimoji="0" lang="en-US" altLang="ko-KR" sz="117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53482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ko-KR" altLang="ko-KR" sz="117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...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C50603E0-5B82-7ABB-745B-68CC808F1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337" y="5494006"/>
            <a:ext cx="7346379" cy="32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483" tIns="26741" rIns="53483" bIns="26741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561" marR="0" lvl="0" indent="-200561" algn="l" defTabSz="53482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</a:pPr>
            <a:r>
              <a:rPr kumimoji="0" lang="ko-KR" altLang="ko-KR" sz="175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중첩된 깊은 Loop에서 바로 빠져나가기 위해서 사용하면 편리</a:t>
            </a:r>
            <a:r>
              <a:rPr kumimoji="0" lang="ko-KR" altLang="en-US" sz="175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하</a:t>
            </a:r>
            <a:r>
              <a:rPr kumimoji="0" lang="ko-KR" altLang="ko-KR" sz="175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다.</a:t>
            </a:r>
          </a:p>
        </p:txBody>
      </p:sp>
    </p:spTree>
    <p:extLst>
      <p:ext uri="{BB962C8B-B14F-4D97-AF65-F5344CB8AC3E}">
        <p14:creationId xmlns:p14="http://schemas.microsoft.com/office/powerpoint/2010/main" val="987623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3901499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중첩을 최소화하기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750C5B13-0232-4630-2675-A6FAFD6B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117" y="4583668"/>
            <a:ext cx="9155198" cy="980519"/>
          </a:xfrm>
        </p:spPr>
        <p:txBody>
          <a:bodyPr>
            <a:noAutofit/>
          </a:bodyPr>
          <a:lstStyle/>
          <a:p>
            <a:pPr marL="21583" indent="0">
              <a:buNone/>
            </a:pPr>
            <a:r>
              <a:rPr lang="ko-KR" altLang="en-US" sz="1755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코드는 중첩이 심할수록 이해하기 어렵다</a:t>
            </a:r>
            <a:endParaRPr lang="en-US" altLang="ko-KR" sz="1755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63203" lvl="1" indent="0">
              <a:buNone/>
            </a:pP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중첩이 일어날 때마다 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괄호를 만날 때마다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 어떤 블록 안에 있는지 생각해야 하기 때문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95A29E-DCE6-EBA8-8174-900260015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27" y="1686678"/>
            <a:ext cx="5170012" cy="261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2505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3901499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중첩을 최소화하기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FD1AF93-959E-35D2-400D-E7F145910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934" y="1642110"/>
            <a:ext cx="6947022" cy="2943281"/>
          </a:xfrm>
        </p:spPr>
        <p:txBody>
          <a:bodyPr/>
          <a:lstStyle/>
          <a:p>
            <a:pPr marL="21583" indent="0">
              <a:buNone/>
            </a:pPr>
            <a:r>
              <a:rPr lang="ko-KR" altLang="en-US"/>
              <a:t>▶이전 페이지의 코드는 왜 그렇게 되었을까</a:t>
            </a:r>
            <a:r>
              <a:rPr lang="en-US" altLang="ko-KR"/>
              <a:t>?</a:t>
            </a:r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860041-B45F-33C9-754D-172474F68B4E}"/>
              </a:ext>
            </a:extLst>
          </p:cNvPr>
          <p:cNvGrpSpPr/>
          <p:nvPr/>
        </p:nvGrpSpPr>
        <p:grpSpPr>
          <a:xfrm>
            <a:off x="1481179" y="2451411"/>
            <a:ext cx="3895683" cy="2025999"/>
            <a:chOff x="-694305" y="1507498"/>
            <a:chExt cx="3832241" cy="184269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34D78B-0861-6874-60B2-54B95FD28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94305" y="1507498"/>
              <a:ext cx="3832241" cy="144369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9341D2-8B53-1B48-DB26-22A26781B364}"/>
                </a:ext>
              </a:extLst>
            </p:cNvPr>
            <p:cNvSpPr txBox="1"/>
            <p:nvPr/>
          </p:nvSpPr>
          <p:spPr>
            <a:xfrm>
              <a:off x="744359" y="3096409"/>
              <a:ext cx="905904" cy="253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62">
                  <a:latin typeface="HY견고딕" panose="02030600000101010101" pitchFamily="18" charset="-127"/>
                  <a:ea typeface="HY견고딕" panose="02030600000101010101" pitchFamily="18" charset="-127"/>
                </a:rPr>
                <a:t>처음 코드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8EB960-7A72-F5D6-D543-D5EA9A8C8E66}"/>
              </a:ext>
            </a:extLst>
          </p:cNvPr>
          <p:cNvGrpSpPr/>
          <p:nvPr/>
        </p:nvGrpSpPr>
        <p:grpSpPr>
          <a:xfrm>
            <a:off x="5401218" y="2408171"/>
            <a:ext cx="4515594" cy="2069241"/>
            <a:chOff x="1364915" y="3402694"/>
            <a:chExt cx="3816226" cy="145410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307D37B-CBAA-48F9-B384-DEDFC2938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84228"/>
            <a:stretch>
              <a:fillRect/>
            </a:stretch>
          </p:blipFill>
          <p:spPr>
            <a:xfrm>
              <a:off x="1364915" y="3402694"/>
              <a:ext cx="3816226" cy="56761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8E4620-E728-5D89-8155-605071FE6077}"/>
                </a:ext>
              </a:extLst>
            </p:cNvPr>
            <p:cNvSpPr txBox="1"/>
            <p:nvPr/>
          </p:nvSpPr>
          <p:spPr>
            <a:xfrm>
              <a:off x="2939153" y="4660719"/>
              <a:ext cx="936749" cy="196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62">
                  <a:latin typeface="HY견고딕" panose="02030600000101010101" pitchFamily="18" charset="-127"/>
                  <a:ea typeface="HY견고딕" panose="02030600000101010101" pitchFamily="18" charset="-127"/>
                </a:rPr>
                <a:t>수정된 코드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66F824C-84C2-5686-6C8B-F9862AB44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816" t="12795" r="24305" b="44200"/>
            <a:stretch>
              <a:fillRect/>
            </a:stretch>
          </p:blipFill>
          <p:spPr>
            <a:xfrm>
              <a:off x="1364915" y="3939791"/>
              <a:ext cx="3816226" cy="67083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0F3F787-BFAE-09F3-4C3C-585627C71AD2}"/>
              </a:ext>
            </a:extLst>
          </p:cNvPr>
          <p:cNvSpPr txBox="1"/>
          <p:nvPr/>
        </p:nvSpPr>
        <p:spPr>
          <a:xfrm>
            <a:off x="1556763" y="2020614"/>
            <a:ext cx="5464446" cy="234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7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코드를 수정해야 하는 상황이라면</a:t>
            </a:r>
            <a:r>
              <a:rPr lang="en-US" altLang="ko-KR" sz="117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7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코드를 새로운 관점에서 전체적으로 보자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CBBD3F-7A1C-9EAD-FDE6-E52BAFE9791A}"/>
              </a:ext>
            </a:extLst>
          </p:cNvPr>
          <p:cNvSpPr txBox="1"/>
          <p:nvPr/>
        </p:nvSpPr>
        <p:spPr>
          <a:xfrm>
            <a:off x="1261498" y="4548691"/>
            <a:ext cx="8827829" cy="1674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코드를 수정한 사람의 입장에서</a:t>
            </a:r>
            <a:endParaRPr lang="en-US" altLang="ko-KR" sz="1755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33707" indent="-133707">
              <a:buAutoNum type="arabicPeriod"/>
            </a:pP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 새로운 코드 덩어리를 추가해야 하는 적당한 위치를 찾았음</a:t>
            </a:r>
            <a:endParaRPr lang="en-US" altLang="ko-KR" sz="1755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755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수정 전후 차이도 선명함</a:t>
            </a:r>
            <a:endParaRPr lang="en-US" altLang="ko-KR" sz="1755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따라서 매우 간단한 수정이라고 생각하게 됨</a:t>
            </a:r>
            <a:endParaRPr lang="en-US" altLang="ko-KR" sz="1755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하지만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처음 코드의 문맥이 사라지게 되는 결과를 가져옴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0033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297555"/>
            <a:ext cx="2782908" cy="614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2631"/>
            <a:ext cx="662645" cy="644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7793" y="2689448"/>
            <a:ext cx="3964651" cy="1931351"/>
            <a:chOff x="847793" y="2689447"/>
            <a:chExt cx="3964651" cy="19313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793" y="2689447"/>
              <a:ext cx="3964651" cy="1931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87683" y="2365734"/>
            <a:ext cx="3609643" cy="3164883"/>
            <a:chOff x="5787683" y="2365734"/>
            <a:chExt cx="3609643" cy="31648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7683" y="2365734"/>
              <a:ext cx="3609643" cy="31648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" y="2063057"/>
            <a:ext cx="3554921" cy="46630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3901499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중첩을 최소화하기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61ADD47-6A71-9025-F3D4-3F303330E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365" y="1552972"/>
            <a:ext cx="7888724" cy="4055785"/>
          </a:xfrm>
        </p:spPr>
        <p:txBody>
          <a:bodyPr/>
          <a:lstStyle/>
          <a:p>
            <a:pPr marL="21583" indent="0">
              <a:buNone/>
            </a:pPr>
            <a:r>
              <a:rPr lang="ko-KR" altLang="en-US"/>
              <a:t>▶코드 개선 </a:t>
            </a:r>
            <a:r>
              <a:rPr lang="en-US" altLang="ko-KR"/>
              <a:t>(</a:t>
            </a:r>
            <a:r>
              <a:rPr lang="ko-KR" altLang="en-US"/>
              <a:t>함수를 중간에서 반환하는 방법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7A3379-F21F-3CA5-F416-9325E044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979" y="1954094"/>
            <a:ext cx="4906302" cy="3743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7E4A0A-F32C-F4D0-1D5C-168F2DD14E80}"/>
              </a:ext>
            </a:extLst>
          </p:cNvPr>
          <p:cNvSpPr txBox="1"/>
          <p:nvPr/>
        </p:nvSpPr>
        <p:spPr>
          <a:xfrm>
            <a:off x="6364281" y="2979182"/>
            <a:ext cx="3854980" cy="1404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561" indent="-200561">
              <a:buFont typeface="Wingdings" panose="05000000000000000000" pitchFamily="2" charset="2"/>
              <a:buChar char="ü"/>
            </a:pPr>
            <a:r>
              <a:rPr lang="ko-KR" altLang="en-US" sz="1462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실패한 경우들을 먼저 처리하고</a:t>
            </a:r>
            <a:r>
              <a:rPr lang="en-US" altLang="ko-KR" sz="1462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return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 시켜서 중첩을 제거</a:t>
            </a:r>
            <a:endParaRPr lang="en-US" altLang="ko-KR" sz="1462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62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00561" indent="-200561">
              <a:buFont typeface="Wingdings" panose="05000000000000000000" pitchFamily="2" charset="2"/>
              <a:buChar char="ü"/>
            </a:pP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모든 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if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문 블록이 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return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과 함께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끝나기 때문에 중첩을 고려하며</a:t>
            </a:r>
            <a:r>
              <a:rPr lang="en-US" altLang="ko-KR" sz="1462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62">
                <a:latin typeface="HY견고딕" panose="02030600000101010101" pitchFamily="18" charset="-127"/>
                <a:ea typeface="HY견고딕" panose="02030600000101010101" pitchFamily="18" charset="-127"/>
              </a:rPr>
              <a:t>코드를 읽을 필요가 없어짐</a:t>
            </a:r>
          </a:p>
        </p:txBody>
      </p:sp>
    </p:spTree>
    <p:extLst>
      <p:ext uri="{BB962C8B-B14F-4D97-AF65-F5344CB8AC3E}">
        <p14:creationId xmlns:p14="http://schemas.microsoft.com/office/powerpoint/2010/main" val="609668732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3901499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중첩을 최소화하기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ECBC84E-8767-8E6B-F1CF-01D0B7FAD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365" y="1797353"/>
            <a:ext cx="9181227" cy="4501476"/>
          </a:xfrm>
        </p:spPr>
        <p:txBody>
          <a:bodyPr/>
          <a:lstStyle/>
          <a:p>
            <a:pPr marL="21583" indent="0">
              <a:buNone/>
            </a:pPr>
            <a:r>
              <a:rPr lang="ko-KR" altLang="en-US"/>
              <a:t>▶코드 개선 </a:t>
            </a:r>
            <a:r>
              <a:rPr lang="en-US" altLang="ko-KR"/>
              <a:t>(</a:t>
            </a:r>
            <a:r>
              <a:rPr lang="ko-KR" altLang="en-US"/>
              <a:t>루프 내부에 있는 중첩 제거</a:t>
            </a:r>
            <a:r>
              <a:rPr lang="en-US" altLang="ko-KR"/>
              <a:t>)</a:t>
            </a:r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62CC7-C3FE-7DC4-BC27-54A5141B9DA0}"/>
              </a:ext>
            </a:extLst>
          </p:cNvPr>
          <p:cNvGrpSpPr/>
          <p:nvPr/>
        </p:nvGrpSpPr>
        <p:grpSpPr>
          <a:xfrm>
            <a:off x="1425395" y="2696656"/>
            <a:ext cx="3720667" cy="2660402"/>
            <a:chOff x="-397793" y="1472613"/>
            <a:chExt cx="3449083" cy="173949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4930C0-92FD-47B3-D235-0C83970DB1BB}"/>
                </a:ext>
              </a:extLst>
            </p:cNvPr>
            <p:cNvGrpSpPr/>
            <p:nvPr/>
          </p:nvGrpSpPr>
          <p:grpSpPr>
            <a:xfrm>
              <a:off x="-397793" y="1472613"/>
              <a:ext cx="3449083" cy="1557058"/>
              <a:chOff x="-409243" y="1546463"/>
              <a:chExt cx="3800952" cy="1715906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219C8FD-B86C-A774-1D46-8FAE26246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87193"/>
              <a:stretch>
                <a:fillRect/>
              </a:stretch>
            </p:blipFill>
            <p:spPr>
              <a:xfrm>
                <a:off x="-409241" y="1546463"/>
                <a:ext cx="3800951" cy="51371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FC9CE1D-CDAB-4434-4040-9F403FDDB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2921" t="8617" r="12921"/>
              <a:stretch>
                <a:fillRect/>
              </a:stretch>
            </p:blipFill>
            <p:spPr>
              <a:xfrm>
                <a:off x="-409243" y="2060875"/>
                <a:ext cx="3800951" cy="1201493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CB29FD-6323-EA68-7C61-17AD7A3B9C7A}"/>
                </a:ext>
              </a:extLst>
            </p:cNvPr>
            <p:cNvSpPr txBox="1"/>
            <p:nvPr/>
          </p:nvSpPr>
          <p:spPr>
            <a:xfrm>
              <a:off x="470594" y="3029670"/>
              <a:ext cx="2013130" cy="182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62">
                  <a:latin typeface="HY견고딕" panose="02030600000101010101" pitchFamily="18" charset="-127"/>
                  <a:ea typeface="HY견고딕" panose="02030600000101010101" pitchFamily="18" charset="-127"/>
                </a:rPr>
                <a:t>루프 내부에 중첩된 코드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9220E0-6139-E29D-E931-6B48004C62DD}"/>
              </a:ext>
            </a:extLst>
          </p:cNvPr>
          <p:cNvGrpSpPr/>
          <p:nvPr/>
        </p:nvGrpSpPr>
        <p:grpSpPr>
          <a:xfrm>
            <a:off x="5569878" y="2694718"/>
            <a:ext cx="4433526" cy="2595132"/>
            <a:chOff x="2741241" y="2953627"/>
            <a:chExt cx="3353822" cy="169682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694D29E-1762-7359-F96A-57CFF3337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1241" y="2953627"/>
              <a:ext cx="3353822" cy="150420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757AD3-D14A-ABC5-38B3-C468E255EF36}"/>
                </a:ext>
              </a:extLst>
            </p:cNvPr>
            <p:cNvSpPr txBox="1"/>
            <p:nvPr/>
          </p:nvSpPr>
          <p:spPr>
            <a:xfrm>
              <a:off x="4124124" y="4468008"/>
              <a:ext cx="838484" cy="182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7414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4829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2243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69658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37072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4486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1901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9315" algn="l" defTabSz="534829" rtl="0" eaLnBrk="1" latinLnBrk="0" hangingPunct="1">
                <a:defRPr sz="1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62">
                  <a:latin typeface="HY견고딕" panose="02030600000101010101" pitchFamily="18" charset="-127"/>
                  <a:ea typeface="HY견고딕" panose="02030600000101010101" pitchFamily="18" charset="-127"/>
                </a:rPr>
                <a:t>개선된 코드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00E12FA-D337-34BE-C4FF-5AADA783099F}"/>
              </a:ext>
            </a:extLst>
          </p:cNvPr>
          <p:cNvSpPr txBox="1"/>
          <p:nvPr/>
        </p:nvSpPr>
        <p:spPr>
          <a:xfrm>
            <a:off x="1425395" y="2197479"/>
            <a:ext cx="6552467" cy="32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55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루프 중간에서 반환해야 하는 경우에</a:t>
            </a:r>
            <a:r>
              <a:rPr lang="en-US" altLang="ko-KR" sz="1755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continue;</a:t>
            </a:r>
            <a:r>
              <a:rPr lang="ko-KR" altLang="en-US" sz="1755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사용하자</a:t>
            </a:r>
            <a:endParaRPr lang="en-US" altLang="ko-KR" sz="1755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250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564E8A2-002E-B813-8AD5-42234D776CE5}"/>
              </a:ext>
            </a:extLst>
          </p:cNvPr>
          <p:cNvGrpSpPr/>
          <p:nvPr/>
        </p:nvGrpSpPr>
        <p:grpSpPr>
          <a:xfrm>
            <a:off x="0" y="773013"/>
            <a:ext cx="1047242" cy="6016072"/>
            <a:chOff x="0" y="773013"/>
            <a:chExt cx="1047242" cy="601607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3A6ABB54-CEC7-BBD3-8097-081CB144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013"/>
              <a:ext cx="1047242" cy="601607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8A7769-800C-3B4B-9E23-4221ED62A630}"/>
              </a:ext>
            </a:extLst>
          </p:cNvPr>
          <p:cNvSpPr txBox="1"/>
          <p:nvPr/>
        </p:nvSpPr>
        <p:spPr>
          <a:xfrm>
            <a:off x="1047242" y="785609"/>
            <a:ext cx="5743863" cy="504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07. </a:t>
            </a:r>
            <a:r>
              <a:rPr lang="ko-KR" altLang="en-US" sz="2924" b="1">
                <a:latin typeface="HY견고딕" panose="02030600000101010101" pitchFamily="18" charset="-127"/>
                <a:ea typeface="HY견고딕" panose="02030600000101010101" pitchFamily="18" charset="-127"/>
              </a:rPr>
              <a:t>실행 흐름을 따라올 수 있는가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C46F775-BB2A-05CB-643B-CD56B20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796" y="2043063"/>
            <a:ext cx="9359503" cy="433263"/>
          </a:xfrm>
        </p:spPr>
        <p:txBody>
          <a:bodyPr>
            <a:normAutofit fontScale="92500"/>
          </a:bodyPr>
          <a:lstStyle/>
          <a:p>
            <a:pPr marL="21583" indent="0">
              <a:buNone/>
            </a:pP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▶프로그래밍을 할 때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755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흐름을 고려하여</a:t>
            </a:r>
            <a:r>
              <a:rPr lang="en-US" altLang="ko-KR" sz="1755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755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실행 경로를 쉽게 따라갈 수 있게 만들 필요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가 있다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1583" indent="0">
              <a:buNone/>
            </a:pPr>
            <a:endParaRPr lang="en-US" altLang="ko-KR" sz="1755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208CE7A-2046-BBA0-E37F-7A64D8506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22" y="2578060"/>
            <a:ext cx="8765470" cy="22502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BE7A5E-50C9-9E44-1D43-ED06A99E6F56}"/>
              </a:ext>
            </a:extLst>
          </p:cNvPr>
          <p:cNvSpPr txBox="1"/>
          <p:nvPr/>
        </p:nvSpPr>
        <p:spPr>
          <a:xfrm>
            <a:off x="1158796" y="5073928"/>
            <a:ext cx="8162228" cy="594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7414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4829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2243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9658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37072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4486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901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9315" algn="l" defTabSz="534829" rtl="0" eaLnBrk="1" latinLnBrk="0" hangingPunct="1">
              <a:defRPr sz="1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위 프로그래밍 구조는 코드를 읽기 편하고 덜 중복되게 할 수 있다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755">
                <a:latin typeface="HY견고딕" panose="02030600000101010101" pitchFamily="18" charset="-127"/>
                <a:ea typeface="HY견고딕" panose="02030600000101010101" pitchFamily="18" charset="-127"/>
              </a:rPr>
              <a:t>    과도한 사용은 코드를 읽기 어렵고 버그 추적을 어렵게 하기 때문에 주의하자</a:t>
            </a:r>
            <a:r>
              <a:rPr lang="en-US" altLang="ko-KR" sz="1755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755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3031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297555"/>
            <a:ext cx="2782908" cy="614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8735" y="1218648"/>
            <a:ext cx="758117" cy="752009"/>
            <a:chOff x="468735" y="1218648"/>
            <a:chExt cx="758117" cy="752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35" y="1218648"/>
              <a:ext cx="758117" cy="752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" y="1322631"/>
            <a:ext cx="662645" cy="644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465" y="1079113"/>
            <a:ext cx="2753688" cy="19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56" y="5158587"/>
            <a:ext cx="2310866" cy="451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7793" y="2763064"/>
            <a:ext cx="3609643" cy="1764378"/>
            <a:chOff x="847793" y="2763064"/>
            <a:chExt cx="3609643" cy="17643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793" y="2763064"/>
              <a:ext cx="3609643" cy="1764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69763" y="2460154"/>
            <a:ext cx="4862182" cy="2370197"/>
            <a:chOff x="5169763" y="2460154"/>
            <a:chExt cx="4862182" cy="23701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9763" y="2460154"/>
              <a:ext cx="4862182" cy="23701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184" y="2090910"/>
            <a:ext cx="3365794" cy="46630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13"/>
            <a:ext cx="10696575" cy="6016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3.1.27"/>
  <p:tag name="AS_OS" val="Unix 5.11.0.1022"/>
  <p:tag name="AS_RELEASE_DATE" val="2022.07.14"/>
  <p:tag name="AS_TITLE" val="Aspose.Slides for .NET Standard 2.0"/>
  <p:tag name="AS_VERSION" val="2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7A1D22EF-9433-4656-A428-80A9B0EA024A}" vid="{0B010626-9BC1-4186-9739-F0F879DA3C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맑은 고딕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302020204030204"/>
        <a:ea typeface="맑은 고딕" panose="020F03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5650</Words>
  <Application>Microsoft Office PowerPoint</Application>
  <PresentationFormat>사용자 지정</PresentationFormat>
  <Paragraphs>754</Paragraphs>
  <Slides>136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136</vt:i4>
      </vt:variant>
    </vt:vector>
  </HeadingPairs>
  <TitlesOfParts>
    <vt:vector size="161" baseType="lpstr">
      <vt:lpstr>?? ??</vt:lpstr>
      <vt:lpstr>Bebas</vt:lpstr>
      <vt:lpstr>Gmarket Sans Bold</vt:lpstr>
      <vt:lpstr>G마켓 산스 TTF Bold</vt:lpstr>
      <vt:lpstr>HY견고딕</vt:lpstr>
      <vt:lpstr>noto</vt:lpstr>
      <vt:lpstr>나눔손글씨 성실체</vt:lpstr>
      <vt:lpstr>나눔손글씨 암스테르담</vt:lpstr>
      <vt:lpstr>맑은 고딕</vt:lpstr>
      <vt:lpstr>한컴산뜻돋움</vt:lpstr>
      <vt:lpstr>휴먼매직체</vt:lpstr>
      <vt:lpstr>Arial</vt:lpstr>
      <vt:lpstr>Arial Black</vt:lpstr>
      <vt:lpstr>Bebas Neue</vt:lpstr>
      <vt:lpstr>Calibri</vt:lpstr>
      <vt:lpstr>Century Schoolbook</vt:lpstr>
      <vt:lpstr>Eras Bold ITC</vt:lpstr>
      <vt:lpstr>Wingdings</vt:lpstr>
      <vt:lpstr>Wingdings 2</vt:lpstr>
      <vt:lpstr>Office Theme</vt:lpstr>
      <vt:lpstr>테마1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08. 정보 축약형 단어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 동화</cp:lastModifiedBy>
  <cp:revision>3</cp:revision>
  <dcterms:created xsi:type="dcterms:W3CDTF">2022-08-11T12:35:37Z</dcterms:created>
  <dcterms:modified xsi:type="dcterms:W3CDTF">2022-08-11T03:46:51Z</dcterms:modified>
</cp:coreProperties>
</file>